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9"/>
  </p:notesMasterIdLst>
  <p:sldIdLst>
    <p:sldId id="256" r:id="rId5"/>
    <p:sldId id="296" r:id="rId6"/>
    <p:sldId id="2103812939" r:id="rId7"/>
    <p:sldId id="2103812886" r:id="rId8"/>
    <p:sldId id="2103812940" r:id="rId9"/>
    <p:sldId id="2103812903" r:id="rId10"/>
    <p:sldId id="2103812941" r:id="rId11"/>
    <p:sldId id="2103812950" r:id="rId12"/>
    <p:sldId id="2103812893" r:id="rId13"/>
    <p:sldId id="2103812894" r:id="rId14"/>
    <p:sldId id="2103812884" r:id="rId15"/>
    <p:sldId id="2103812942" r:id="rId16"/>
    <p:sldId id="2103812943" r:id="rId17"/>
    <p:sldId id="2103812918" r:id="rId18"/>
    <p:sldId id="2103812875" r:id="rId19"/>
    <p:sldId id="2103812925" r:id="rId20"/>
    <p:sldId id="2103812944" r:id="rId21"/>
    <p:sldId id="274" r:id="rId22"/>
    <p:sldId id="2103812945" r:id="rId23"/>
    <p:sldId id="2103812887" r:id="rId24"/>
    <p:sldId id="2103812932" r:id="rId25"/>
    <p:sldId id="2103812935" r:id="rId26"/>
    <p:sldId id="2103812865" r:id="rId27"/>
    <p:sldId id="21038128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B5"/>
    <a:srgbClr val="2C782F"/>
    <a:srgbClr val="00C7FD"/>
    <a:srgbClr val="74300B"/>
    <a:srgbClr val="E68149"/>
    <a:srgbClr val="DC5C14"/>
    <a:srgbClr val="00A8D6"/>
    <a:srgbClr val="116B5E"/>
    <a:srgbClr val="FFFFFF"/>
    <a:srgbClr val="147A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05"/>
    <p:restoredTop sz="94498"/>
  </p:normalViewPr>
  <p:slideViewPr>
    <p:cSldViewPr snapToGrid="0" snapToObjects="1">
      <p:cViewPr varScale="1">
        <p:scale>
          <a:sx n="150" d="100"/>
          <a:sy n="150" d="100"/>
        </p:scale>
        <p:origin x="19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ar, Sandeep4" userId="f309f00d-b3e2-4835-ac0e-c4978779acea" providerId="ADAL" clId="{CF4503D9-F54E-492E-8448-9929791ACE57}"/>
    <pc:docChg chg="delSld">
      <pc:chgData name="Kumar, Sandeep4" userId="f309f00d-b3e2-4835-ac0e-c4978779acea" providerId="ADAL" clId="{CF4503D9-F54E-492E-8448-9929791ACE57}" dt="2026-05-13T06:33:00.257" v="0" actId="47"/>
      <pc:docMkLst>
        <pc:docMk/>
      </pc:docMkLst>
      <pc:sldChg chg="del">
        <pc:chgData name="Kumar, Sandeep4" userId="f309f00d-b3e2-4835-ac0e-c4978779acea" providerId="ADAL" clId="{CF4503D9-F54E-492E-8448-9929791ACE57}" dt="2026-05-13T06:33:00.257" v="0" actId="47"/>
        <pc:sldMkLst>
          <pc:docMk/>
          <pc:sldMk cId="3442948839" sldId="283"/>
        </pc:sldMkLst>
      </pc:sldChg>
      <pc:sldChg chg="del">
        <pc:chgData name="Kumar, Sandeep4" userId="f309f00d-b3e2-4835-ac0e-c4978779acea" providerId="ADAL" clId="{CF4503D9-F54E-492E-8448-9929791ACE57}" dt="2026-05-13T06:33:00.257" v="0" actId="47"/>
        <pc:sldMkLst>
          <pc:docMk/>
          <pc:sldMk cId="3375634780" sldId="2103812901"/>
        </pc:sldMkLst>
      </pc:sldChg>
      <pc:sldChg chg="del">
        <pc:chgData name="Kumar, Sandeep4" userId="f309f00d-b3e2-4835-ac0e-c4978779acea" providerId="ADAL" clId="{CF4503D9-F54E-492E-8448-9929791ACE57}" dt="2026-05-13T06:33:00.257" v="0" actId="47"/>
        <pc:sldMkLst>
          <pc:docMk/>
          <pc:sldMk cId="1491518131" sldId="2103812910"/>
        </pc:sldMkLst>
      </pc:sldChg>
      <pc:sldChg chg="del">
        <pc:chgData name="Kumar, Sandeep4" userId="f309f00d-b3e2-4835-ac0e-c4978779acea" providerId="ADAL" clId="{CF4503D9-F54E-492E-8448-9929791ACE57}" dt="2026-05-13T06:33:00.257" v="0" actId="47"/>
        <pc:sldMkLst>
          <pc:docMk/>
          <pc:sldMk cId="478332998" sldId="2103812913"/>
        </pc:sldMkLst>
      </pc:sldChg>
      <pc:sldChg chg="del">
        <pc:chgData name="Kumar, Sandeep4" userId="f309f00d-b3e2-4835-ac0e-c4978779acea" providerId="ADAL" clId="{CF4503D9-F54E-492E-8448-9929791ACE57}" dt="2026-05-13T06:33:00.257" v="0" actId="47"/>
        <pc:sldMkLst>
          <pc:docMk/>
          <pc:sldMk cId="1233531291" sldId="2103812920"/>
        </pc:sldMkLst>
      </pc:sldChg>
      <pc:sldChg chg="del">
        <pc:chgData name="Kumar, Sandeep4" userId="f309f00d-b3e2-4835-ac0e-c4978779acea" providerId="ADAL" clId="{CF4503D9-F54E-492E-8448-9929791ACE57}" dt="2026-05-13T06:33:00.257" v="0" actId="47"/>
        <pc:sldMkLst>
          <pc:docMk/>
          <pc:sldMk cId="3193442218" sldId="2103812936"/>
        </pc:sldMkLst>
      </pc:sldChg>
      <pc:sldChg chg="del">
        <pc:chgData name="Kumar, Sandeep4" userId="f309f00d-b3e2-4835-ac0e-c4978779acea" providerId="ADAL" clId="{CF4503D9-F54E-492E-8448-9929791ACE57}" dt="2026-05-13T06:33:00.257" v="0" actId="47"/>
        <pc:sldMkLst>
          <pc:docMk/>
          <pc:sldMk cId="2876222468" sldId="2103812946"/>
        </pc:sldMkLst>
      </pc:sldChg>
      <pc:sldChg chg="del">
        <pc:chgData name="Kumar, Sandeep4" userId="f309f00d-b3e2-4835-ac0e-c4978779acea" providerId="ADAL" clId="{CF4503D9-F54E-492E-8448-9929791ACE57}" dt="2026-05-13T06:33:00.257" v="0" actId="47"/>
        <pc:sldMkLst>
          <pc:docMk/>
          <pc:sldMk cId="598897213" sldId="2103812947"/>
        </pc:sldMkLst>
      </pc:sldChg>
      <pc:sldChg chg="del">
        <pc:chgData name="Kumar, Sandeep4" userId="f309f00d-b3e2-4835-ac0e-c4978779acea" providerId="ADAL" clId="{CF4503D9-F54E-492E-8448-9929791ACE57}" dt="2026-05-13T06:33:00.257" v="0" actId="47"/>
        <pc:sldMkLst>
          <pc:docMk/>
          <pc:sldMk cId="1311088360" sldId="210381294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4.5144534298077604E-2"/>
          <c:y val="0.20708136482939632"/>
          <c:w val="0.94359420444066111"/>
          <c:h val="0.7016780402449693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Perf. Slowdown (%) 
(Lower is better)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1"/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181E-4869-9700-E8E68DD591BA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81E-4869-9700-E8E68DD591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HeMem*</c:v>
                </c:pt>
                <c:pt idx="1">
                  <c:v>GSwap*</c:v>
                </c:pt>
                <c:pt idx="2">
                  <c:v>TMO*</c:v>
                </c:pt>
                <c:pt idx="3">
                  <c:v>Waterfall</c:v>
                </c:pt>
                <c:pt idx="4">
                  <c:v>AM-TCO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0.23</c:v>
                </c:pt>
                <c:pt idx="1">
                  <c:v>0.06</c:v>
                </c:pt>
                <c:pt idx="2">
                  <c:v>0.17</c:v>
                </c:pt>
                <c:pt idx="3">
                  <c:v>0.18</c:v>
                </c:pt>
                <c:pt idx="4">
                  <c:v>0.17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F7D0-FC41-AAA3-FDFB4B14DC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TCO Savings (%)
(Higher is better)</c:v>
                </c:pt>
              </c:strCache>
            </c:strRef>
          </c:tx>
          <c:spPr>
            <a:solidFill>
              <a:srgbClr val="00A3F6"/>
            </a:solidFill>
            <a:ln>
              <a:solidFill>
                <a:schemeClr val="tx1"/>
              </a:solidFill>
            </a:ln>
          </c:spPr>
          <c:invertIfNegative val="1"/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181E-4869-9700-E8E68DD591BA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181E-4869-9700-E8E68DD591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HeMem*</c:v>
                </c:pt>
                <c:pt idx="1">
                  <c:v>GSwap*</c:v>
                </c:pt>
                <c:pt idx="2">
                  <c:v>TMO*</c:v>
                </c:pt>
                <c:pt idx="3">
                  <c:v>Waterfall</c:v>
                </c:pt>
                <c:pt idx="4">
                  <c:v>AM-TCO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</c:v>
                </c:pt>
                <c:pt idx="1">
                  <c:v>0.08</c:v>
                </c:pt>
                <c:pt idx="2">
                  <c:v>0.18</c:v>
                </c:pt>
                <c:pt idx="3">
                  <c:v>0.24</c:v>
                </c:pt>
                <c:pt idx="4">
                  <c:v>0.3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F7D0-FC41-AAA3-FDFB4B14D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"/>
        <c:axId val="2"/>
      </c:barChart>
      <c:catAx>
        <c:axId val="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"/>
        <c:crosses val="autoZero"/>
        <c:auto val="1"/>
        <c:lblAlgn val="ctr"/>
        <c:lblOffset val="100"/>
        <c:noMultiLvlLbl val="1"/>
      </c:catAx>
      <c:valAx>
        <c:axId val="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925012868413377E-2"/>
          <c:y val="1.7999248850244832E-2"/>
          <c:w val="0.89712119403218771"/>
          <c:h val="0.1436318799294202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44534298077604E-2"/>
          <c:y val="0.20708136482939632"/>
          <c:w val="0.94359420444066111"/>
          <c:h val="0.7016780402449693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Perf. Slowdown (%) 
(Lower is better)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1"/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050A-495E-BD3F-8703539FD8FC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50A-495E-BD3F-8703539FD8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0.1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0.8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0.27</c:v>
                </c:pt>
                <c:pt idx="1">
                  <c:v>0.16</c:v>
                </c:pt>
                <c:pt idx="2">
                  <c:v>0.12</c:v>
                </c:pt>
                <c:pt idx="3">
                  <c:v>0.08</c:v>
                </c:pt>
                <c:pt idx="4">
                  <c:v>0.03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050A-495E-BD3F-8703539FD8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TCO Savings (%)
(Higher is better)</c:v>
                </c:pt>
              </c:strCache>
            </c:strRef>
          </c:tx>
          <c:spPr>
            <a:solidFill>
              <a:srgbClr val="00A3F6"/>
            </a:solidFill>
            <a:ln>
              <a:solidFill>
                <a:schemeClr val="tx1"/>
              </a:solidFill>
            </a:ln>
            <a:effectLst/>
          </c:spPr>
          <c:invertIfNegative val="1"/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050A-495E-BD3F-8703539FD8F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050A-495E-BD3F-8703539FD8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0.1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0.8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0.4</c:v>
                </c:pt>
                <c:pt idx="1">
                  <c:v>0.38</c:v>
                </c:pt>
                <c:pt idx="2">
                  <c:v>0.25</c:v>
                </c:pt>
                <c:pt idx="3">
                  <c:v>0.19</c:v>
                </c:pt>
                <c:pt idx="4">
                  <c:v>0.14000000000000001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7-050A-495E-BD3F-8703539FD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"/>
        <c:axId val="2"/>
      </c:barChart>
      <c:catAx>
        <c:axId val="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"/>
        <c:crosses val="autoZero"/>
        <c:auto val="1"/>
        <c:lblAlgn val="ctr"/>
        <c:lblOffset val="100"/>
        <c:noMultiLvlLbl val="1"/>
      </c:catAx>
      <c:valAx>
        <c:axId val="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2EE4F-6569-784F-9822-14E846C00924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24755-005F-8544-87A8-672DFFB84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5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given set of data. But that cannot be parametrized.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24755-005F-8544-87A8-672DFFB84B7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given set of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24755-005F-8544-87A8-672DFFB84B7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7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9F8D4CB-DB57-4130-8BDE-86D5A4C11D49}"/>
              </a:ext>
            </a:extLst>
          </p:cNvPr>
          <p:cNvSpPr/>
          <p:nvPr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286" y="990599"/>
            <a:ext cx="9899364" cy="557784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1286" y="1635111"/>
            <a:ext cx="9899364" cy="187485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1286" y="3602038"/>
            <a:ext cx="9899364" cy="16059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4567CD-F1DA-4E8F-ADDF-371B07892411}"/>
              </a:ext>
            </a:extLst>
          </p:cNvPr>
          <p:cNvSpPr/>
          <p:nvPr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rgbClr val="00A3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16119A-1487-48A7-9CC6-71F9F9535C16}"/>
              </a:ext>
            </a:extLst>
          </p:cNvPr>
          <p:cNvSpPr/>
          <p:nvPr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CF0AA4-E89F-418F-83F2-0CC0FB3DF16B}"/>
              </a:ext>
            </a:extLst>
          </p:cNvPr>
          <p:cNvSpPr/>
          <p:nvPr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2BD194-F320-4426-964A-1D4F58024C5F}"/>
              </a:ext>
            </a:extLst>
          </p:cNvPr>
          <p:cNvGrpSpPr>
            <a:grpSpLocks noChangeAspect="1"/>
          </p:cNvGrpSpPr>
          <p:nvPr/>
        </p:nvGrpSpPr>
        <p:grpSpPr>
          <a:xfrm>
            <a:off x="1468406" y="5995719"/>
            <a:ext cx="940785" cy="396801"/>
            <a:chOff x="1314450" y="6391094"/>
            <a:chExt cx="997266" cy="420623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C32755-5BE0-4F78-B52A-08742A60A8E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C7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+mn-lt"/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3F9D2F-6ED9-4D82-B111-BEFD50CBB7B2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+mn-lt"/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34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23E5-8B42-FBB3-8E22-4702FB672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2193926"/>
            <a:ext cx="2286000" cy="2285999"/>
          </a:xfrm>
          <a:solidFill>
            <a:srgbClr val="E9E9E9"/>
          </a:solidFill>
        </p:spPr>
        <p:txBody>
          <a:bodyPr lIns="137160" tIns="137160" rIns="137160" bIns="137160"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11475" y="457200"/>
            <a:ext cx="7321306" cy="5759452"/>
          </a:xfrm>
        </p:spPr>
        <p:txBody>
          <a:bodyPr anchor="ctr">
            <a:normAutofit/>
          </a:bodyPr>
          <a:lstStyle>
            <a:lvl1pPr marL="282575" indent="-282575">
              <a:buClrTx/>
              <a:defRPr sz="2800"/>
            </a:lvl1pPr>
            <a:lvl2pPr marL="576263" indent="-283464">
              <a:buClrTx/>
              <a:defRPr sz="2800"/>
            </a:lvl2pPr>
            <a:lvl3pPr marL="860425" indent="-284163">
              <a:buClrTx/>
              <a:defRPr sz="2800"/>
            </a:lvl3pPr>
            <a:lvl4pPr marL="1143000" indent="-282575">
              <a:buClrTx/>
              <a:defRPr sz="2800"/>
            </a:lvl4pPr>
            <a:lvl5pPr marL="1425575" indent="-282575">
              <a:buClrTx/>
              <a:defRPr sz="2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5CE75-DAC0-B85B-A46E-20FB088779F1}"/>
              </a:ext>
            </a:extLst>
          </p:cNvPr>
          <p:cNvSpPr/>
          <p:nvPr/>
        </p:nvSpPr>
        <p:spPr>
          <a:xfrm>
            <a:off x="640080" y="1267509"/>
            <a:ext cx="286654" cy="286654"/>
          </a:xfrm>
          <a:prstGeom prst="rect">
            <a:avLst/>
          </a:prstGeom>
          <a:solidFill>
            <a:srgbClr val="AEAEA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6A3D7-ABFA-1810-E27B-2203CCB7BFA7}"/>
              </a:ext>
            </a:extLst>
          </p:cNvPr>
          <p:cNvSpPr/>
          <p:nvPr/>
        </p:nvSpPr>
        <p:spPr>
          <a:xfrm>
            <a:off x="0" y="1554163"/>
            <a:ext cx="639763" cy="639763"/>
          </a:xfrm>
          <a:prstGeom prst="rect">
            <a:avLst/>
          </a:prstGeom>
          <a:solidFill>
            <a:srgbClr val="80808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998457-FE99-752A-AEA8-4911FE9BA7D7}"/>
              </a:ext>
            </a:extLst>
          </p:cNvPr>
          <p:cNvCxnSpPr>
            <a:cxnSpLocks/>
          </p:cNvCxnSpPr>
          <p:nvPr/>
        </p:nvCxnSpPr>
        <p:spPr>
          <a:xfrm>
            <a:off x="3468777" y="892968"/>
            <a:ext cx="0" cy="5070475"/>
          </a:xfrm>
          <a:prstGeom prst="line">
            <a:avLst/>
          </a:prstGeom>
          <a:noFill/>
          <a:ln w="12700" cap="flat">
            <a:gradFill>
              <a:gsLst>
                <a:gs pos="0">
                  <a:srgbClr val="808080">
                    <a:alpha val="0"/>
                  </a:srgbClr>
                </a:gs>
                <a:gs pos="50000">
                  <a:srgbClr val="808080"/>
                </a:gs>
                <a:gs pos="100000">
                  <a:srgbClr val="808080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1634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23E5-8B42-FBB3-8E22-4702FB672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470262"/>
            <a:ext cx="2286000" cy="2285999"/>
          </a:xfrm>
          <a:solidFill>
            <a:schemeClr val="accent1"/>
          </a:solidFill>
        </p:spPr>
        <p:txBody>
          <a:bodyPr lIns="137160" tIns="137160" rIns="137160" bIns="137160" anchor="ctr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15799" y="674195"/>
            <a:ext cx="7716982" cy="5326729"/>
          </a:xfrm>
        </p:spPr>
        <p:txBody>
          <a:bodyPr anchor="ctr">
            <a:normAutofit/>
          </a:bodyPr>
          <a:lstStyle>
            <a:lvl1pPr marL="282575" indent="-282575">
              <a:buClr>
                <a:schemeClr val="accent1"/>
              </a:buClr>
              <a:defRPr sz="2800"/>
            </a:lvl1pPr>
            <a:lvl2pPr marL="576263" indent="-283464">
              <a:buClr>
                <a:schemeClr val="accent1"/>
              </a:buClr>
              <a:defRPr sz="2800"/>
            </a:lvl2pPr>
            <a:lvl3pPr marL="860425" indent="-284163">
              <a:buClr>
                <a:schemeClr val="accent1"/>
              </a:buClr>
              <a:defRPr sz="2800"/>
            </a:lvl3pPr>
            <a:lvl4pPr marL="1143000" indent="-282575">
              <a:buClr>
                <a:schemeClr val="accent1"/>
              </a:buClr>
              <a:defRPr sz="2800"/>
            </a:lvl4pPr>
            <a:lvl5pPr marL="1425575" indent="-282575">
              <a:buClr>
                <a:schemeClr val="accent1"/>
              </a:buClr>
              <a:defRPr sz="2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8A8297-402E-2464-D5D4-50C39D7262FD}"/>
              </a:ext>
            </a:extLst>
          </p:cNvPr>
          <p:cNvSpPr/>
          <p:nvPr/>
        </p:nvSpPr>
        <p:spPr>
          <a:xfrm>
            <a:off x="635074" y="3042917"/>
            <a:ext cx="158111" cy="158111"/>
          </a:xfrm>
          <a:prstGeom prst="rect">
            <a:avLst/>
          </a:prstGeom>
          <a:solidFill>
            <a:srgbClr val="00A3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5CE75-DAC0-B85B-A46E-20FB088779F1}"/>
              </a:ext>
            </a:extLst>
          </p:cNvPr>
          <p:cNvSpPr/>
          <p:nvPr/>
        </p:nvSpPr>
        <p:spPr>
          <a:xfrm>
            <a:off x="353426" y="2756263"/>
            <a:ext cx="286654" cy="286654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6A3D7-ABFA-1810-E27B-2203CCB7BFA7}"/>
              </a:ext>
            </a:extLst>
          </p:cNvPr>
          <p:cNvSpPr/>
          <p:nvPr/>
        </p:nvSpPr>
        <p:spPr>
          <a:xfrm>
            <a:off x="2926080" y="-1"/>
            <a:ext cx="470263" cy="470263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7F80F4-A0AA-A87A-F6A7-E2FC8FA3FBC1}"/>
              </a:ext>
            </a:extLst>
          </p:cNvPr>
          <p:cNvSpPr/>
          <p:nvPr/>
        </p:nvSpPr>
        <p:spPr>
          <a:xfrm>
            <a:off x="3396342" y="457200"/>
            <a:ext cx="8155895" cy="5759450"/>
          </a:xfrm>
          <a:custGeom>
            <a:avLst/>
            <a:gdLst>
              <a:gd name="connsiteX0" fmla="*/ 36577 w 8155895"/>
              <a:gd name="connsiteY0" fmla="*/ 36576 h 5759450"/>
              <a:gd name="connsiteX1" fmla="*/ 36577 w 8155895"/>
              <a:gd name="connsiteY1" fmla="*/ 5722874 h 5759450"/>
              <a:gd name="connsiteX2" fmla="*/ 8119319 w 8155895"/>
              <a:gd name="connsiteY2" fmla="*/ 5722874 h 5759450"/>
              <a:gd name="connsiteX3" fmla="*/ 8119319 w 8155895"/>
              <a:gd name="connsiteY3" fmla="*/ 36576 h 5759450"/>
              <a:gd name="connsiteX4" fmla="*/ 0 w 8155895"/>
              <a:gd name="connsiteY4" fmla="*/ 0 h 5759450"/>
              <a:gd name="connsiteX5" fmla="*/ 8155895 w 8155895"/>
              <a:gd name="connsiteY5" fmla="*/ 0 h 5759450"/>
              <a:gd name="connsiteX6" fmla="*/ 8155895 w 8155895"/>
              <a:gd name="connsiteY6" fmla="*/ 5759450 h 5759450"/>
              <a:gd name="connsiteX7" fmla="*/ 0 w 8155895"/>
              <a:gd name="connsiteY7" fmla="*/ 5759450 h 575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5895" h="5759450">
                <a:moveTo>
                  <a:pt x="36577" y="36576"/>
                </a:moveTo>
                <a:lnTo>
                  <a:pt x="36577" y="5722874"/>
                </a:lnTo>
                <a:lnTo>
                  <a:pt x="8119319" y="5722874"/>
                </a:lnTo>
                <a:lnTo>
                  <a:pt x="8119319" y="36576"/>
                </a:lnTo>
                <a:close/>
                <a:moveTo>
                  <a:pt x="0" y="0"/>
                </a:moveTo>
                <a:lnTo>
                  <a:pt x="8155895" y="0"/>
                </a:lnTo>
                <a:lnTo>
                  <a:pt x="8155895" y="5759450"/>
                </a:lnTo>
                <a:lnTo>
                  <a:pt x="0" y="5759450"/>
                </a:lnTo>
                <a:close/>
              </a:path>
            </a:pathLst>
          </a:cu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10AD50-8C19-CD36-303A-F51D4DFF754B}"/>
              </a:ext>
            </a:extLst>
          </p:cNvPr>
          <p:cNvSpPr txBox="1">
            <a:spLocks/>
          </p:cNvSpPr>
          <p:nvPr/>
        </p:nvSpPr>
        <p:spPr>
          <a:xfrm>
            <a:off x="640080" y="697552"/>
            <a:ext cx="2560320" cy="2560319"/>
          </a:xfrm>
          <a:custGeom>
            <a:avLst/>
            <a:gdLst>
              <a:gd name="connsiteX0" fmla="*/ 36576 w 2560320"/>
              <a:gd name="connsiteY0" fmla="*/ 36577 h 2560319"/>
              <a:gd name="connsiteX1" fmla="*/ 36576 w 2560320"/>
              <a:gd name="connsiteY1" fmla="*/ 2523743 h 2560319"/>
              <a:gd name="connsiteX2" fmla="*/ 2523744 w 2560320"/>
              <a:gd name="connsiteY2" fmla="*/ 2523743 h 2560319"/>
              <a:gd name="connsiteX3" fmla="*/ 2523744 w 2560320"/>
              <a:gd name="connsiteY3" fmla="*/ 36577 h 2560319"/>
              <a:gd name="connsiteX4" fmla="*/ 0 w 2560320"/>
              <a:gd name="connsiteY4" fmla="*/ 0 h 2560319"/>
              <a:gd name="connsiteX5" fmla="*/ 2560320 w 2560320"/>
              <a:gd name="connsiteY5" fmla="*/ 0 h 2560319"/>
              <a:gd name="connsiteX6" fmla="*/ 2560320 w 2560320"/>
              <a:gd name="connsiteY6" fmla="*/ 2560319 h 2560319"/>
              <a:gd name="connsiteX7" fmla="*/ 0 w 2560320"/>
              <a:gd name="connsiteY7" fmla="*/ 2560319 h 256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0320" h="2560319">
                <a:moveTo>
                  <a:pt x="36576" y="36577"/>
                </a:moveTo>
                <a:lnTo>
                  <a:pt x="36576" y="2523743"/>
                </a:lnTo>
                <a:lnTo>
                  <a:pt x="2523744" y="2523743"/>
                </a:lnTo>
                <a:lnTo>
                  <a:pt x="2523744" y="36577"/>
                </a:lnTo>
                <a:close/>
                <a:moveTo>
                  <a:pt x="0" y="0"/>
                </a:moveTo>
                <a:lnTo>
                  <a:pt x="2560320" y="0"/>
                </a:lnTo>
                <a:lnTo>
                  <a:pt x="2560320" y="2560319"/>
                </a:lnTo>
                <a:lnTo>
                  <a:pt x="0" y="2560319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68CCCA-E12E-BA3E-D20C-9FF3C8FD7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9536" y="917008"/>
            <a:ext cx="2121408" cy="2121406"/>
          </a:xfrm>
          <a:noFill/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C8DD9D-57D0-2EF1-6584-8308A28B01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97078" y="457200"/>
            <a:ext cx="6735702" cy="5759452"/>
          </a:xfrm>
        </p:spPr>
        <p:txBody>
          <a:bodyPr anchor="ctr">
            <a:normAutofit/>
          </a:bodyPr>
          <a:lstStyle>
            <a:lvl1pPr marL="282575" indent="-282575">
              <a:buClrTx/>
              <a:defRPr sz="2800"/>
            </a:lvl1pPr>
            <a:lvl2pPr marL="576263" indent="-283464">
              <a:buClrTx/>
              <a:defRPr sz="2800"/>
            </a:lvl2pPr>
            <a:lvl3pPr marL="860425" indent="-284163">
              <a:buClrTx/>
              <a:defRPr sz="2800"/>
            </a:lvl3pPr>
            <a:lvl4pPr marL="1143000" indent="-282575">
              <a:buClrTx/>
              <a:defRPr sz="2800"/>
            </a:lvl4pPr>
            <a:lvl5pPr marL="1425575" indent="-282575">
              <a:buClrTx/>
              <a:defRPr sz="2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556D8-CAED-2868-AAAD-66700B840D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" y="3415982"/>
            <a:ext cx="2560320" cy="256032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E2458D-429C-1318-494F-B8E6254F2BBC}"/>
              </a:ext>
            </a:extLst>
          </p:cNvPr>
          <p:cNvSpPr/>
          <p:nvPr/>
        </p:nvSpPr>
        <p:spPr>
          <a:xfrm>
            <a:off x="3200400" y="3257871"/>
            <a:ext cx="158111" cy="158111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D2431A-060A-AD47-811D-8AF193FAA5BD}"/>
              </a:ext>
            </a:extLst>
          </p:cNvPr>
          <p:cNvSpPr/>
          <p:nvPr/>
        </p:nvSpPr>
        <p:spPr>
          <a:xfrm>
            <a:off x="3200400" y="414088"/>
            <a:ext cx="283464" cy="283464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0553A6-A305-2BEA-F46C-8F995A4BAD61}"/>
              </a:ext>
            </a:extLst>
          </p:cNvPr>
          <p:cNvSpPr/>
          <p:nvPr/>
        </p:nvSpPr>
        <p:spPr>
          <a:xfrm>
            <a:off x="3670663" y="4839469"/>
            <a:ext cx="158111" cy="158111"/>
          </a:xfrm>
          <a:prstGeom prst="rect">
            <a:avLst/>
          </a:prstGeom>
          <a:solidFill>
            <a:srgbClr val="FFC59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5DEFA2-06A8-62A3-91A7-E22B08433932}"/>
              </a:ext>
            </a:extLst>
          </p:cNvPr>
          <p:cNvSpPr/>
          <p:nvPr/>
        </p:nvSpPr>
        <p:spPr>
          <a:xfrm>
            <a:off x="3384009" y="4552815"/>
            <a:ext cx="286654" cy="286654"/>
          </a:xfrm>
          <a:prstGeom prst="rect">
            <a:avLst/>
          </a:prstGeom>
          <a:solidFill>
            <a:srgbClr val="E9611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0E3A83-C7BF-3FF6-F9FF-499299481C4D}"/>
              </a:ext>
            </a:extLst>
          </p:cNvPr>
          <p:cNvSpPr/>
          <p:nvPr/>
        </p:nvSpPr>
        <p:spPr>
          <a:xfrm>
            <a:off x="92134" y="5976302"/>
            <a:ext cx="286654" cy="286654"/>
          </a:xfrm>
          <a:custGeom>
            <a:avLst/>
            <a:gdLst>
              <a:gd name="connsiteX0" fmla="*/ 36576 w 286654"/>
              <a:gd name="connsiteY0" fmla="*/ 36576 h 286654"/>
              <a:gd name="connsiteX1" fmla="*/ 36576 w 286654"/>
              <a:gd name="connsiteY1" fmla="*/ 250078 h 286654"/>
              <a:gd name="connsiteX2" fmla="*/ 250078 w 286654"/>
              <a:gd name="connsiteY2" fmla="*/ 250078 h 286654"/>
              <a:gd name="connsiteX3" fmla="*/ 250078 w 286654"/>
              <a:gd name="connsiteY3" fmla="*/ 36576 h 286654"/>
              <a:gd name="connsiteX4" fmla="*/ 0 w 286654"/>
              <a:gd name="connsiteY4" fmla="*/ 0 h 286654"/>
              <a:gd name="connsiteX5" fmla="*/ 286654 w 286654"/>
              <a:gd name="connsiteY5" fmla="*/ 0 h 286654"/>
              <a:gd name="connsiteX6" fmla="*/ 286654 w 286654"/>
              <a:gd name="connsiteY6" fmla="*/ 286654 h 286654"/>
              <a:gd name="connsiteX7" fmla="*/ 0 w 286654"/>
              <a:gd name="connsiteY7" fmla="*/ 286654 h 28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654" h="286654">
                <a:moveTo>
                  <a:pt x="36576" y="36576"/>
                </a:moveTo>
                <a:lnTo>
                  <a:pt x="36576" y="250078"/>
                </a:lnTo>
                <a:lnTo>
                  <a:pt x="250078" y="250078"/>
                </a:lnTo>
                <a:lnTo>
                  <a:pt x="250078" y="36576"/>
                </a:lnTo>
                <a:close/>
                <a:moveTo>
                  <a:pt x="0" y="0"/>
                </a:moveTo>
                <a:lnTo>
                  <a:pt x="286654" y="0"/>
                </a:lnTo>
                <a:lnTo>
                  <a:pt x="286654" y="286654"/>
                </a:lnTo>
                <a:lnTo>
                  <a:pt x="0" y="286654"/>
                </a:lnTo>
                <a:close/>
              </a:path>
            </a:pathLst>
          </a:custGeom>
          <a:solidFill>
            <a:srgbClr val="EDB2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105861-5266-1D25-AD0D-1C09B84E880E}"/>
              </a:ext>
            </a:extLst>
          </p:cNvPr>
          <p:cNvSpPr/>
          <p:nvPr/>
        </p:nvSpPr>
        <p:spPr>
          <a:xfrm>
            <a:off x="795528" y="0"/>
            <a:ext cx="470263" cy="47026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57D416-B065-CF86-CF35-95E8F86E4CFC}"/>
              </a:ext>
            </a:extLst>
          </p:cNvPr>
          <p:cNvSpPr/>
          <p:nvPr/>
        </p:nvSpPr>
        <p:spPr>
          <a:xfrm>
            <a:off x="1265791" y="470263"/>
            <a:ext cx="155448" cy="155448"/>
          </a:xfrm>
          <a:prstGeom prst="rect">
            <a:avLst/>
          </a:prstGeom>
          <a:solidFill>
            <a:srgbClr val="D7F3A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0DFBD9-2D36-6FC9-6F5B-1FA1AE92FB11}"/>
              </a:ext>
            </a:extLst>
          </p:cNvPr>
          <p:cNvSpPr/>
          <p:nvPr/>
        </p:nvSpPr>
        <p:spPr>
          <a:xfrm>
            <a:off x="377415" y="5818191"/>
            <a:ext cx="158111" cy="158111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3986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BD236-A5FE-B377-4D89-6CC4416B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277DC75-5157-C2CA-7B3F-61A1DAA7F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1295" y="5005070"/>
            <a:ext cx="3153060" cy="1211580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9130EF7-7D8B-7C7C-EB2F-196CA108F1F5}"/>
              </a:ext>
            </a:extLst>
          </p:cNvPr>
          <p:cNvSpPr/>
          <p:nvPr/>
        </p:nvSpPr>
        <p:spPr>
          <a:xfrm>
            <a:off x="2490145" y="1352550"/>
            <a:ext cx="3515360" cy="3515360"/>
          </a:xfrm>
          <a:custGeom>
            <a:avLst/>
            <a:gdLst>
              <a:gd name="connsiteX0" fmla="*/ 36576 w 3515360"/>
              <a:gd name="connsiteY0" fmla="*/ 36576 h 3515360"/>
              <a:gd name="connsiteX1" fmla="*/ 36576 w 3515360"/>
              <a:gd name="connsiteY1" fmla="*/ 3478784 h 3515360"/>
              <a:gd name="connsiteX2" fmla="*/ 3478784 w 3515360"/>
              <a:gd name="connsiteY2" fmla="*/ 3478784 h 3515360"/>
              <a:gd name="connsiteX3" fmla="*/ 3478784 w 3515360"/>
              <a:gd name="connsiteY3" fmla="*/ 36576 h 3515360"/>
              <a:gd name="connsiteX4" fmla="*/ 0 w 3515360"/>
              <a:gd name="connsiteY4" fmla="*/ 0 h 3515360"/>
              <a:gd name="connsiteX5" fmla="*/ 3515360 w 3515360"/>
              <a:gd name="connsiteY5" fmla="*/ 0 h 3515360"/>
              <a:gd name="connsiteX6" fmla="*/ 3515360 w 3515360"/>
              <a:gd name="connsiteY6" fmla="*/ 3515360 h 3515360"/>
              <a:gd name="connsiteX7" fmla="*/ 0 w 3515360"/>
              <a:gd name="connsiteY7" fmla="*/ 3515360 h 35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5360" h="3515360">
                <a:moveTo>
                  <a:pt x="36576" y="36576"/>
                </a:moveTo>
                <a:lnTo>
                  <a:pt x="36576" y="3478784"/>
                </a:lnTo>
                <a:lnTo>
                  <a:pt x="3478784" y="3478784"/>
                </a:lnTo>
                <a:lnTo>
                  <a:pt x="3478784" y="36576"/>
                </a:lnTo>
                <a:close/>
                <a:moveTo>
                  <a:pt x="0" y="0"/>
                </a:moveTo>
                <a:lnTo>
                  <a:pt x="3515360" y="0"/>
                </a:lnTo>
                <a:lnTo>
                  <a:pt x="3515360" y="3515360"/>
                </a:lnTo>
                <a:lnTo>
                  <a:pt x="0" y="35153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A772E1-CB6B-0FCE-F271-32750E54B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3025" y="1535430"/>
            <a:ext cx="3147552" cy="3149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73AB8505-B147-04F4-6FB2-028386A647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71265" y="1535430"/>
            <a:ext cx="3147552" cy="3149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C185DD6D-E762-B896-E4CD-15C9118C9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8511" y="5005070"/>
            <a:ext cx="3153060" cy="1211580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4FF8D83-F067-882C-56BD-779B68B14501}"/>
              </a:ext>
            </a:extLst>
          </p:cNvPr>
          <p:cNvSpPr/>
          <p:nvPr/>
        </p:nvSpPr>
        <p:spPr>
          <a:xfrm>
            <a:off x="6188385" y="1352550"/>
            <a:ext cx="3515360" cy="3515360"/>
          </a:xfrm>
          <a:custGeom>
            <a:avLst/>
            <a:gdLst>
              <a:gd name="connsiteX0" fmla="*/ 36576 w 3515360"/>
              <a:gd name="connsiteY0" fmla="*/ 36576 h 3515360"/>
              <a:gd name="connsiteX1" fmla="*/ 36576 w 3515360"/>
              <a:gd name="connsiteY1" fmla="*/ 3478784 h 3515360"/>
              <a:gd name="connsiteX2" fmla="*/ 3478784 w 3515360"/>
              <a:gd name="connsiteY2" fmla="*/ 3478784 h 3515360"/>
              <a:gd name="connsiteX3" fmla="*/ 3478784 w 3515360"/>
              <a:gd name="connsiteY3" fmla="*/ 36576 h 3515360"/>
              <a:gd name="connsiteX4" fmla="*/ 0 w 3515360"/>
              <a:gd name="connsiteY4" fmla="*/ 0 h 3515360"/>
              <a:gd name="connsiteX5" fmla="*/ 3515360 w 3515360"/>
              <a:gd name="connsiteY5" fmla="*/ 0 h 3515360"/>
              <a:gd name="connsiteX6" fmla="*/ 3515360 w 3515360"/>
              <a:gd name="connsiteY6" fmla="*/ 3515360 h 3515360"/>
              <a:gd name="connsiteX7" fmla="*/ 0 w 3515360"/>
              <a:gd name="connsiteY7" fmla="*/ 3515360 h 35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5360" h="3515360">
                <a:moveTo>
                  <a:pt x="36576" y="36576"/>
                </a:moveTo>
                <a:lnTo>
                  <a:pt x="36576" y="3478784"/>
                </a:lnTo>
                <a:lnTo>
                  <a:pt x="3478784" y="3478784"/>
                </a:lnTo>
                <a:lnTo>
                  <a:pt x="3478784" y="36576"/>
                </a:lnTo>
                <a:close/>
                <a:moveTo>
                  <a:pt x="0" y="0"/>
                </a:moveTo>
                <a:lnTo>
                  <a:pt x="3515360" y="0"/>
                </a:lnTo>
                <a:lnTo>
                  <a:pt x="3515360" y="3515360"/>
                </a:lnTo>
                <a:lnTo>
                  <a:pt x="0" y="35153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862E453-1E44-E8BA-F1DB-51C147312B64}"/>
              </a:ext>
            </a:extLst>
          </p:cNvPr>
          <p:cNvSpPr/>
          <p:nvPr/>
        </p:nvSpPr>
        <p:spPr>
          <a:xfrm>
            <a:off x="639763" y="1352550"/>
            <a:ext cx="1665453" cy="3515360"/>
          </a:xfrm>
          <a:custGeom>
            <a:avLst/>
            <a:gdLst>
              <a:gd name="connsiteX0" fmla="*/ 0 w 1665453"/>
              <a:gd name="connsiteY0" fmla="*/ 0 h 3515360"/>
              <a:gd name="connsiteX1" fmla="*/ 1665453 w 1665453"/>
              <a:gd name="connsiteY1" fmla="*/ 0 h 3515360"/>
              <a:gd name="connsiteX2" fmla="*/ 1665453 w 1665453"/>
              <a:gd name="connsiteY2" fmla="*/ 3515360 h 3515360"/>
              <a:gd name="connsiteX3" fmla="*/ 0 w 1665453"/>
              <a:gd name="connsiteY3" fmla="*/ 3515360 h 3515360"/>
              <a:gd name="connsiteX4" fmla="*/ 0 w 1665453"/>
              <a:gd name="connsiteY4" fmla="*/ 3478784 h 3515360"/>
              <a:gd name="connsiteX5" fmla="*/ 1628877 w 1665453"/>
              <a:gd name="connsiteY5" fmla="*/ 3478784 h 3515360"/>
              <a:gd name="connsiteX6" fmla="*/ 1628877 w 1665453"/>
              <a:gd name="connsiteY6" fmla="*/ 36576 h 3515360"/>
              <a:gd name="connsiteX7" fmla="*/ 0 w 1665453"/>
              <a:gd name="connsiteY7" fmla="*/ 36576 h 35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5453" h="3515360">
                <a:moveTo>
                  <a:pt x="0" y="0"/>
                </a:moveTo>
                <a:lnTo>
                  <a:pt x="1665453" y="0"/>
                </a:lnTo>
                <a:lnTo>
                  <a:pt x="1665453" y="3515360"/>
                </a:lnTo>
                <a:lnTo>
                  <a:pt x="0" y="3515360"/>
                </a:lnTo>
                <a:lnTo>
                  <a:pt x="0" y="3478784"/>
                </a:lnTo>
                <a:lnTo>
                  <a:pt x="1628877" y="3478784"/>
                </a:lnTo>
                <a:lnTo>
                  <a:pt x="1628877" y="36576"/>
                </a:lnTo>
                <a:lnTo>
                  <a:pt x="0" y="36576"/>
                </a:lnTo>
                <a:close/>
              </a:path>
            </a:pathLst>
          </a:custGeom>
          <a:gradFill flip="none" rotWithShape="1">
            <a:gsLst>
              <a:gs pos="0">
                <a:srgbClr val="86B3CA"/>
              </a:gs>
              <a:gs pos="80000">
                <a:srgbClr val="86B3CA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C91797-B49C-0383-7391-6E8B0D133B68}"/>
              </a:ext>
            </a:extLst>
          </p:cNvPr>
          <p:cNvSpPr/>
          <p:nvPr/>
        </p:nvSpPr>
        <p:spPr>
          <a:xfrm>
            <a:off x="9884223" y="1352550"/>
            <a:ext cx="1667697" cy="3515360"/>
          </a:xfrm>
          <a:custGeom>
            <a:avLst/>
            <a:gdLst>
              <a:gd name="connsiteX0" fmla="*/ 0 w 1667697"/>
              <a:gd name="connsiteY0" fmla="*/ 0 h 3515360"/>
              <a:gd name="connsiteX1" fmla="*/ 1667697 w 1667697"/>
              <a:gd name="connsiteY1" fmla="*/ 0 h 3515360"/>
              <a:gd name="connsiteX2" fmla="*/ 1667697 w 1667697"/>
              <a:gd name="connsiteY2" fmla="*/ 36576 h 3515360"/>
              <a:gd name="connsiteX3" fmla="*/ 36576 w 1667697"/>
              <a:gd name="connsiteY3" fmla="*/ 36576 h 3515360"/>
              <a:gd name="connsiteX4" fmla="*/ 36576 w 1667697"/>
              <a:gd name="connsiteY4" fmla="*/ 3478784 h 3515360"/>
              <a:gd name="connsiteX5" fmla="*/ 1667697 w 1667697"/>
              <a:gd name="connsiteY5" fmla="*/ 3478784 h 3515360"/>
              <a:gd name="connsiteX6" fmla="*/ 1667697 w 1667697"/>
              <a:gd name="connsiteY6" fmla="*/ 3515360 h 3515360"/>
              <a:gd name="connsiteX7" fmla="*/ 0 w 1667697"/>
              <a:gd name="connsiteY7" fmla="*/ 3515360 h 35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7697" h="3515360">
                <a:moveTo>
                  <a:pt x="0" y="0"/>
                </a:moveTo>
                <a:lnTo>
                  <a:pt x="1667697" y="0"/>
                </a:lnTo>
                <a:lnTo>
                  <a:pt x="1667697" y="36576"/>
                </a:lnTo>
                <a:lnTo>
                  <a:pt x="36576" y="36576"/>
                </a:lnTo>
                <a:lnTo>
                  <a:pt x="36576" y="3478784"/>
                </a:lnTo>
                <a:lnTo>
                  <a:pt x="1667697" y="3478784"/>
                </a:lnTo>
                <a:lnTo>
                  <a:pt x="1667697" y="3515360"/>
                </a:lnTo>
                <a:lnTo>
                  <a:pt x="0" y="3515360"/>
                </a:lnTo>
                <a:close/>
              </a:path>
            </a:pathLst>
          </a:custGeom>
          <a:gradFill flip="none" rotWithShape="1">
            <a:gsLst>
              <a:gs pos="0">
                <a:srgbClr val="86B3CA"/>
              </a:gs>
              <a:gs pos="80000">
                <a:srgbClr val="86B3C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83576D-6512-4857-D8A3-6B4CDC9F1BD6}"/>
              </a:ext>
            </a:extLst>
          </p:cNvPr>
          <p:cNvSpPr/>
          <p:nvPr/>
        </p:nvSpPr>
        <p:spPr>
          <a:xfrm>
            <a:off x="9701343" y="1169670"/>
            <a:ext cx="182880" cy="182880"/>
          </a:xfrm>
          <a:prstGeom prst="rect">
            <a:avLst/>
          </a:prstGeom>
          <a:solidFill>
            <a:srgbClr val="548FA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1380A0-9A84-49A6-FE7C-4EF3E41BB687}"/>
              </a:ext>
            </a:extLst>
          </p:cNvPr>
          <p:cNvSpPr/>
          <p:nvPr/>
        </p:nvSpPr>
        <p:spPr>
          <a:xfrm>
            <a:off x="2490145" y="4689162"/>
            <a:ext cx="178748" cy="178748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6522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C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BD236-A5FE-B377-4D89-6CC4416B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277DC75-5157-C2CA-7B3F-61A1DAA7F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30" y="5005070"/>
            <a:ext cx="3153060" cy="1211580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9130EF7-7D8B-7C7C-EB2F-196CA108F1F5}"/>
              </a:ext>
            </a:extLst>
          </p:cNvPr>
          <p:cNvSpPr/>
          <p:nvPr/>
        </p:nvSpPr>
        <p:spPr>
          <a:xfrm>
            <a:off x="640080" y="1352550"/>
            <a:ext cx="3515360" cy="3515360"/>
          </a:xfrm>
          <a:custGeom>
            <a:avLst/>
            <a:gdLst>
              <a:gd name="connsiteX0" fmla="*/ 36576 w 3515360"/>
              <a:gd name="connsiteY0" fmla="*/ 36576 h 3515360"/>
              <a:gd name="connsiteX1" fmla="*/ 36576 w 3515360"/>
              <a:gd name="connsiteY1" fmla="*/ 3478784 h 3515360"/>
              <a:gd name="connsiteX2" fmla="*/ 3478784 w 3515360"/>
              <a:gd name="connsiteY2" fmla="*/ 3478784 h 3515360"/>
              <a:gd name="connsiteX3" fmla="*/ 3478784 w 3515360"/>
              <a:gd name="connsiteY3" fmla="*/ 36576 h 3515360"/>
              <a:gd name="connsiteX4" fmla="*/ 0 w 3515360"/>
              <a:gd name="connsiteY4" fmla="*/ 0 h 3515360"/>
              <a:gd name="connsiteX5" fmla="*/ 3515360 w 3515360"/>
              <a:gd name="connsiteY5" fmla="*/ 0 h 3515360"/>
              <a:gd name="connsiteX6" fmla="*/ 3515360 w 3515360"/>
              <a:gd name="connsiteY6" fmla="*/ 3515360 h 3515360"/>
              <a:gd name="connsiteX7" fmla="*/ 0 w 3515360"/>
              <a:gd name="connsiteY7" fmla="*/ 3515360 h 35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5360" h="3515360">
                <a:moveTo>
                  <a:pt x="36576" y="36576"/>
                </a:moveTo>
                <a:lnTo>
                  <a:pt x="36576" y="3478784"/>
                </a:lnTo>
                <a:lnTo>
                  <a:pt x="3478784" y="3478784"/>
                </a:lnTo>
                <a:lnTo>
                  <a:pt x="3478784" y="36576"/>
                </a:lnTo>
                <a:close/>
                <a:moveTo>
                  <a:pt x="0" y="0"/>
                </a:moveTo>
                <a:lnTo>
                  <a:pt x="3515360" y="0"/>
                </a:lnTo>
                <a:lnTo>
                  <a:pt x="3515360" y="3515360"/>
                </a:lnTo>
                <a:lnTo>
                  <a:pt x="0" y="35153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A772E1-CB6B-0FCE-F271-32750E54B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2960" y="1535430"/>
            <a:ext cx="3147552" cy="3149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73AB8505-B147-04F4-6FB2-028386A647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1200" y="1535430"/>
            <a:ext cx="3147552" cy="3149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76993BB5-B7E1-5520-E4D0-29131531C9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21170" y="1535430"/>
            <a:ext cx="3147552" cy="3149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C185DD6D-E762-B896-E4CD-15C9118C9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8446" y="5005070"/>
            <a:ext cx="3153060" cy="1211580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2968E3E3-4352-FD22-6D2F-3D76996034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5662" y="5005070"/>
            <a:ext cx="3153060" cy="1211580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DFC9E0-6E6C-D9C3-D7A2-FAED0A6B3D98}"/>
              </a:ext>
            </a:extLst>
          </p:cNvPr>
          <p:cNvSpPr/>
          <p:nvPr/>
        </p:nvSpPr>
        <p:spPr>
          <a:xfrm>
            <a:off x="0" y="4867910"/>
            <a:ext cx="640080" cy="640080"/>
          </a:xfrm>
          <a:prstGeom prst="rect">
            <a:avLst/>
          </a:prstGeom>
          <a:solidFill>
            <a:srgbClr val="B4F0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ABACA07-3EC0-DA0C-A2CF-84B702B438DE}"/>
              </a:ext>
            </a:extLst>
          </p:cNvPr>
          <p:cNvSpPr/>
          <p:nvPr/>
        </p:nvSpPr>
        <p:spPr>
          <a:xfrm>
            <a:off x="11551920" y="1169670"/>
            <a:ext cx="182880" cy="182880"/>
          </a:xfrm>
          <a:prstGeom prst="rect">
            <a:avLst/>
          </a:prstGeom>
          <a:solidFill>
            <a:srgbClr val="B2450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2E336D-522A-336E-705F-3E4AF6947DFE}"/>
              </a:ext>
            </a:extLst>
          </p:cNvPr>
          <p:cNvSpPr/>
          <p:nvPr/>
        </p:nvSpPr>
        <p:spPr>
          <a:xfrm>
            <a:off x="11734800" y="1352550"/>
            <a:ext cx="286654" cy="286654"/>
          </a:xfrm>
          <a:prstGeom prst="rect">
            <a:avLst/>
          </a:prstGeom>
          <a:solidFill>
            <a:srgbClr val="FF8F5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4FF8D83-F067-882C-56BD-779B68B14501}"/>
              </a:ext>
            </a:extLst>
          </p:cNvPr>
          <p:cNvSpPr/>
          <p:nvPr/>
        </p:nvSpPr>
        <p:spPr>
          <a:xfrm>
            <a:off x="4338320" y="1352550"/>
            <a:ext cx="3515360" cy="3515360"/>
          </a:xfrm>
          <a:custGeom>
            <a:avLst/>
            <a:gdLst>
              <a:gd name="connsiteX0" fmla="*/ 36576 w 3515360"/>
              <a:gd name="connsiteY0" fmla="*/ 36576 h 3515360"/>
              <a:gd name="connsiteX1" fmla="*/ 36576 w 3515360"/>
              <a:gd name="connsiteY1" fmla="*/ 3478784 h 3515360"/>
              <a:gd name="connsiteX2" fmla="*/ 3478784 w 3515360"/>
              <a:gd name="connsiteY2" fmla="*/ 3478784 h 3515360"/>
              <a:gd name="connsiteX3" fmla="*/ 3478784 w 3515360"/>
              <a:gd name="connsiteY3" fmla="*/ 36576 h 3515360"/>
              <a:gd name="connsiteX4" fmla="*/ 0 w 3515360"/>
              <a:gd name="connsiteY4" fmla="*/ 0 h 3515360"/>
              <a:gd name="connsiteX5" fmla="*/ 3515360 w 3515360"/>
              <a:gd name="connsiteY5" fmla="*/ 0 h 3515360"/>
              <a:gd name="connsiteX6" fmla="*/ 3515360 w 3515360"/>
              <a:gd name="connsiteY6" fmla="*/ 3515360 h 3515360"/>
              <a:gd name="connsiteX7" fmla="*/ 0 w 3515360"/>
              <a:gd name="connsiteY7" fmla="*/ 3515360 h 35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5360" h="3515360">
                <a:moveTo>
                  <a:pt x="36576" y="36576"/>
                </a:moveTo>
                <a:lnTo>
                  <a:pt x="36576" y="3478784"/>
                </a:lnTo>
                <a:lnTo>
                  <a:pt x="3478784" y="3478784"/>
                </a:lnTo>
                <a:lnTo>
                  <a:pt x="3478784" y="36576"/>
                </a:lnTo>
                <a:close/>
                <a:moveTo>
                  <a:pt x="0" y="0"/>
                </a:moveTo>
                <a:lnTo>
                  <a:pt x="3515360" y="0"/>
                </a:lnTo>
                <a:lnTo>
                  <a:pt x="3515360" y="3515360"/>
                </a:lnTo>
                <a:lnTo>
                  <a:pt x="0" y="351536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BCC1AE5-E280-D1E2-80C9-4B85D31EE107}"/>
              </a:ext>
            </a:extLst>
          </p:cNvPr>
          <p:cNvSpPr/>
          <p:nvPr/>
        </p:nvSpPr>
        <p:spPr>
          <a:xfrm>
            <a:off x="8036878" y="1352550"/>
            <a:ext cx="3515360" cy="3515360"/>
          </a:xfrm>
          <a:custGeom>
            <a:avLst/>
            <a:gdLst>
              <a:gd name="connsiteX0" fmla="*/ 36576 w 3515360"/>
              <a:gd name="connsiteY0" fmla="*/ 36576 h 3515360"/>
              <a:gd name="connsiteX1" fmla="*/ 36576 w 3515360"/>
              <a:gd name="connsiteY1" fmla="*/ 3478784 h 3515360"/>
              <a:gd name="connsiteX2" fmla="*/ 3478784 w 3515360"/>
              <a:gd name="connsiteY2" fmla="*/ 3478784 h 3515360"/>
              <a:gd name="connsiteX3" fmla="*/ 3478784 w 3515360"/>
              <a:gd name="connsiteY3" fmla="*/ 36576 h 3515360"/>
              <a:gd name="connsiteX4" fmla="*/ 0 w 3515360"/>
              <a:gd name="connsiteY4" fmla="*/ 0 h 3515360"/>
              <a:gd name="connsiteX5" fmla="*/ 3515360 w 3515360"/>
              <a:gd name="connsiteY5" fmla="*/ 0 h 3515360"/>
              <a:gd name="connsiteX6" fmla="*/ 3515360 w 3515360"/>
              <a:gd name="connsiteY6" fmla="*/ 3515360 h 3515360"/>
              <a:gd name="connsiteX7" fmla="*/ 0 w 3515360"/>
              <a:gd name="connsiteY7" fmla="*/ 3515360 h 35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5360" h="3515360">
                <a:moveTo>
                  <a:pt x="36576" y="36576"/>
                </a:moveTo>
                <a:lnTo>
                  <a:pt x="36576" y="3478784"/>
                </a:lnTo>
                <a:lnTo>
                  <a:pt x="3478784" y="3478784"/>
                </a:lnTo>
                <a:lnTo>
                  <a:pt x="3478784" y="36576"/>
                </a:lnTo>
                <a:close/>
                <a:moveTo>
                  <a:pt x="0" y="0"/>
                </a:moveTo>
                <a:lnTo>
                  <a:pt x="3515360" y="0"/>
                </a:lnTo>
                <a:lnTo>
                  <a:pt x="3515360" y="3515360"/>
                </a:lnTo>
                <a:lnTo>
                  <a:pt x="0" y="35153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CB3E84-D657-D83D-1F39-EC5F07FA0762}"/>
              </a:ext>
            </a:extLst>
          </p:cNvPr>
          <p:cNvSpPr/>
          <p:nvPr/>
        </p:nvSpPr>
        <p:spPr>
          <a:xfrm>
            <a:off x="4338479" y="4685030"/>
            <a:ext cx="182880" cy="182880"/>
          </a:xfrm>
          <a:prstGeom prst="rect">
            <a:avLst/>
          </a:prstGeom>
          <a:solidFill>
            <a:srgbClr val="515A3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886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C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BD236-A5FE-B377-4D89-6CC4416B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6DE0629-FBFE-230C-0DB8-72F1BFF91235}"/>
              </a:ext>
            </a:extLst>
          </p:cNvPr>
          <p:cNvSpPr/>
          <p:nvPr/>
        </p:nvSpPr>
        <p:spPr>
          <a:xfrm>
            <a:off x="640080" y="1352550"/>
            <a:ext cx="10912158" cy="2901137"/>
          </a:xfrm>
          <a:custGeom>
            <a:avLst/>
            <a:gdLst>
              <a:gd name="connsiteX0" fmla="*/ 36576 w 10912158"/>
              <a:gd name="connsiteY0" fmla="*/ 36577 h 2901137"/>
              <a:gd name="connsiteX1" fmla="*/ 36576 w 10912158"/>
              <a:gd name="connsiteY1" fmla="*/ 2864561 h 2901137"/>
              <a:gd name="connsiteX2" fmla="*/ 10875582 w 10912158"/>
              <a:gd name="connsiteY2" fmla="*/ 2864561 h 2901137"/>
              <a:gd name="connsiteX3" fmla="*/ 10875582 w 10912158"/>
              <a:gd name="connsiteY3" fmla="*/ 36577 h 2901137"/>
              <a:gd name="connsiteX4" fmla="*/ 0 w 10912158"/>
              <a:gd name="connsiteY4" fmla="*/ 0 h 2901137"/>
              <a:gd name="connsiteX5" fmla="*/ 10912158 w 10912158"/>
              <a:gd name="connsiteY5" fmla="*/ 0 h 2901137"/>
              <a:gd name="connsiteX6" fmla="*/ 10912158 w 10912158"/>
              <a:gd name="connsiteY6" fmla="*/ 2901137 h 2901137"/>
              <a:gd name="connsiteX7" fmla="*/ 0 w 10912158"/>
              <a:gd name="connsiteY7" fmla="*/ 2901137 h 290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2158" h="2901137">
                <a:moveTo>
                  <a:pt x="36576" y="36577"/>
                </a:moveTo>
                <a:lnTo>
                  <a:pt x="36576" y="2864561"/>
                </a:lnTo>
                <a:lnTo>
                  <a:pt x="10875582" y="2864561"/>
                </a:lnTo>
                <a:lnTo>
                  <a:pt x="10875582" y="36577"/>
                </a:lnTo>
                <a:close/>
                <a:moveTo>
                  <a:pt x="0" y="0"/>
                </a:moveTo>
                <a:lnTo>
                  <a:pt x="10912158" y="0"/>
                </a:lnTo>
                <a:lnTo>
                  <a:pt x="10912158" y="2901137"/>
                </a:lnTo>
                <a:lnTo>
                  <a:pt x="0" y="2901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A772E1-CB6B-0FCE-F271-32750E54B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2960" y="1535430"/>
            <a:ext cx="2533729" cy="253537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277DC75-5157-C2CA-7B3F-61A1DAA7F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2960" y="4390848"/>
            <a:ext cx="2533729" cy="1825802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Picture Placeholder 14">
            <a:extLst>
              <a:ext uri="{FF2B5EF4-FFF2-40B4-BE49-F238E27FC236}">
                <a16:creationId xmlns:a16="http://schemas.microsoft.com/office/drawing/2014/main" id="{763E9F95-FFBF-85AE-EAA3-10BCFE4791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3851" y="1535430"/>
            <a:ext cx="2533729" cy="253537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5FC58739-95FE-2802-46CC-971F714D21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3851" y="4390848"/>
            <a:ext cx="2533729" cy="1825802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18E6FD75-262A-122D-8CC3-819001D111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4740" y="1535430"/>
            <a:ext cx="2533729" cy="253537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DF59D7A2-5A76-834D-8A15-DC68288194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4740" y="4390848"/>
            <a:ext cx="2533729" cy="1825802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B1050A76-2CFB-CABA-57D9-1DC9AF38E3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35629" y="1535430"/>
            <a:ext cx="2533729" cy="253537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74E8C61D-494E-3F77-6EA6-6D6CCF4308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35629" y="4390848"/>
            <a:ext cx="2533729" cy="1825802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8B2DA9-B91B-7061-13B2-7CF17A33F7C1}"/>
              </a:ext>
            </a:extLst>
          </p:cNvPr>
          <p:cNvSpPr/>
          <p:nvPr/>
        </p:nvSpPr>
        <p:spPr>
          <a:xfrm>
            <a:off x="11551920" y="1169670"/>
            <a:ext cx="182880" cy="182880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40F4DA2-A861-30D2-3C87-150FCA2FBBB4}"/>
              </a:ext>
            </a:extLst>
          </p:cNvPr>
          <p:cNvSpPr/>
          <p:nvPr/>
        </p:nvSpPr>
        <p:spPr>
          <a:xfrm>
            <a:off x="11734801" y="1352551"/>
            <a:ext cx="457200" cy="457200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D99BE2D-3967-4ED5-5135-22FA3F6C1438}"/>
              </a:ext>
            </a:extLst>
          </p:cNvPr>
          <p:cNvSpPr/>
          <p:nvPr/>
        </p:nvSpPr>
        <p:spPr>
          <a:xfrm>
            <a:off x="353426" y="4253687"/>
            <a:ext cx="286654" cy="286654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071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C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BD236-A5FE-B377-4D89-6CC4416B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4F8CE93-640F-CE68-AF32-9CFEC64A5BEA}"/>
              </a:ext>
            </a:extLst>
          </p:cNvPr>
          <p:cNvSpPr/>
          <p:nvPr/>
        </p:nvSpPr>
        <p:spPr>
          <a:xfrm>
            <a:off x="639762" y="1352550"/>
            <a:ext cx="10912476" cy="2366613"/>
          </a:xfrm>
          <a:custGeom>
            <a:avLst/>
            <a:gdLst>
              <a:gd name="connsiteX0" fmla="*/ 46038 w 10912476"/>
              <a:gd name="connsiteY0" fmla="*/ 45721 h 2366613"/>
              <a:gd name="connsiteX1" fmla="*/ 46038 w 10912476"/>
              <a:gd name="connsiteY1" fmla="*/ 2320893 h 2366613"/>
              <a:gd name="connsiteX2" fmla="*/ 10866438 w 10912476"/>
              <a:gd name="connsiteY2" fmla="*/ 2320893 h 2366613"/>
              <a:gd name="connsiteX3" fmla="*/ 10866438 w 10912476"/>
              <a:gd name="connsiteY3" fmla="*/ 45721 h 2366613"/>
              <a:gd name="connsiteX4" fmla="*/ 0 w 10912476"/>
              <a:gd name="connsiteY4" fmla="*/ 0 h 2366613"/>
              <a:gd name="connsiteX5" fmla="*/ 10912476 w 10912476"/>
              <a:gd name="connsiteY5" fmla="*/ 0 h 2366613"/>
              <a:gd name="connsiteX6" fmla="*/ 10912476 w 10912476"/>
              <a:gd name="connsiteY6" fmla="*/ 2366613 h 2366613"/>
              <a:gd name="connsiteX7" fmla="*/ 0 w 10912476"/>
              <a:gd name="connsiteY7" fmla="*/ 2366613 h 236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2476" h="2366613">
                <a:moveTo>
                  <a:pt x="46038" y="45721"/>
                </a:moveTo>
                <a:lnTo>
                  <a:pt x="46038" y="2320893"/>
                </a:lnTo>
                <a:lnTo>
                  <a:pt x="10866438" y="2320893"/>
                </a:lnTo>
                <a:lnTo>
                  <a:pt x="10866438" y="45721"/>
                </a:lnTo>
                <a:close/>
                <a:moveTo>
                  <a:pt x="0" y="0"/>
                </a:moveTo>
                <a:lnTo>
                  <a:pt x="10912476" y="0"/>
                </a:lnTo>
                <a:lnTo>
                  <a:pt x="10912476" y="2366613"/>
                </a:lnTo>
                <a:lnTo>
                  <a:pt x="0" y="23666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A772E1-CB6B-0FCE-F271-32750E54B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2961" y="1535430"/>
            <a:ext cx="1999552" cy="200085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277DC75-5157-C2CA-7B3F-61A1DAA7F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2960" y="3856323"/>
            <a:ext cx="1999553" cy="2360327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8B2DA9-B91B-7061-13B2-7CF17A33F7C1}"/>
              </a:ext>
            </a:extLst>
          </p:cNvPr>
          <p:cNvSpPr/>
          <p:nvPr/>
        </p:nvSpPr>
        <p:spPr>
          <a:xfrm>
            <a:off x="11551920" y="1169670"/>
            <a:ext cx="182880" cy="182880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40F4DA2-A861-30D2-3C87-150FCA2FBBB4}"/>
              </a:ext>
            </a:extLst>
          </p:cNvPr>
          <p:cNvSpPr/>
          <p:nvPr/>
        </p:nvSpPr>
        <p:spPr>
          <a:xfrm>
            <a:off x="11734801" y="1352551"/>
            <a:ext cx="457200" cy="457200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B3DC79-151A-16B6-26C4-8585DF2730C9}"/>
              </a:ext>
            </a:extLst>
          </p:cNvPr>
          <p:cNvSpPr/>
          <p:nvPr/>
        </p:nvSpPr>
        <p:spPr>
          <a:xfrm>
            <a:off x="353426" y="3719163"/>
            <a:ext cx="286654" cy="286654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938C348D-019C-9932-3F67-2884F4C326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59670" y="1535430"/>
            <a:ext cx="1999552" cy="200085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8CAAB85A-8449-36FC-95FB-A6CEA20D12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59669" y="3856323"/>
            <a:ext cx="1999553" cy="2360327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DCCF1B9D-A598-99D5-FE31-DF33C0D76D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96065" y="1535430"/>
            <a:ext cx="1999552" cy="200085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B8D5404-F286-52B8-42B9-EE17748BF7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64" y="3856323"/>
            <a:ext cx="1999553" cy="2360327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CB93B7A5-E657-2306-B77A-43C93292F70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2458" y="1535430"/>
            <a:ext cx="1999552" cy="200085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8D58B9B7-3F8E-490D-3CD5-C92B802D3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2457" y="3856323"/>
            <a:ext cx="1999553" cy="2360327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3DE9AD2D-C780-79D1-3FB4-DCED9EAEEA4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68532" y="1535430"/>
            <a:ext cx="1999552" cy="200085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0F72FCE8-88A9-B34F-8BEA-45098DAF31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68531" y="3856323"/>
            <a:ext cx="1999553" cy="2360327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98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23E5-8B42-FBB3-8E22-4702FB672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0080" y="1350962"/>
            <a:ext cx="10911840" cy="4865687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20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4BD7A-EF24-5BA8-71D8-37820661A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1350962"/>
            <a:ext cx="5135880" cy="4865687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6040" y="1350962"/>
            <a:ext cx="5134610" cy="4865687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3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4BD7A-EF24-5BA8-71D8-37820661A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79BDBB4-6615-FB41-1401-B93069A360B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350964"/>
            <a:ext cx="5273041" cy="2250598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169863" indent="-169863">
              <a:spcAft>
                <a:spcPts val="600"/>
              </a:spcAft>
              <a:defRPr sz="1600"/>
            </a:lvl1pPr>
            <a:lvl2pPr marL="341313" indent="-169863">
              <a:spcAft>
                <a:spcPts val="600"/>
              </a:spcAft>
              <a:defRPr sz="1600"/>
            </a:lvl2pPr>
            <a:lvl3pPr marL="511175" indent="-169863">
              <a:spcAft>
                <a:spcPts val="600"/>
              </a:spcAft>
              <a:defRPr sz="1600"/>
            </a:lvl3pPr>
            <a:lvl4pPr marL="688975" indent="-173038">
              <a:spcAft>
                <a:spcPts val="600"/>
              </a:spcAft>
              <a:defRPr sz="1600"/>
            </a:lvl4pPr>
            <a:lvl5pPr marL="860425" indent="-173038"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9414398-74AE-4FC0-5412-D15D21B2FBD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79197" y="1350964"/>
            <a:ext cx="5273041" cy="2250598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169863" indent="-169863">
              <a:spcAft>
                <a:spcPts val="600"/>
              </a:spcAft>
              <a:defRPr sz="1600"/>
            </a:lvl1pPr>
            <a:lvl2pPr marL="341313" indent="-169863">
              <a:spcAft>
                <a:spcPts val="600"/>
              </a:spcAft>
              <a:defRPr sz="1600"/>
            </a:lvl2pPr>
            <a:lvl3pPr marL="511175" indent="-169863">
              <a:spcAft>
                <a:spcPts val="600"/>
              </a:spcAft>
              <a:defRPr sz="1600"/>
            </a:lvl3pPr>
            <a:lvl4pPr marL="688975" indent="-173038">
              <a:spcAft>
                <a:spcPts val="600"/>
              </a:spcAft>
              <a:defRPr sz="1600"/>
            </a:lvl4pPr>
            <a:lvl5pPr marL="860425" indent="-173038"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1B7E07-3821-B2E4-641A-F2BC2C562D7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40080" y="3966051"/>
            <a:ext cx="5273041" cy="2066640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169863" indent="-169863">
              <a:spcAft>
                <a:spcPts val="600"/>
              </a:spcAft>
              <a:defRPr sz="1600"/>
            </a:lvl1pPr>
            <a:lvl2pPr marL="341313" indent="-169863">
              <a:spcAft>
                <a:spcPts val="600"/>
              </a:spcAft>
              <a:defRPr sz="1600"/>
            </a:lvl2pPr>
            <a:lvl3pPr marL="511175" indent="-169863">
              <a:spcAft>
                <a:spcPts val="600"/>
              </a:spcAft>
              <a:defRPr sz="1600"/>
            </a:lvl3pPr>
            <a:lvl4pPr marL="688975" indent="-173038">
              <a:spcAft>
                <a:spcPts val="600"/>
              </a:spcAft>
              <a:defRPr sz="1600"/>
            </a:lvl4pPr>
            <a:lvl5pPr marL="860425" indent="-173038"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3CBE23-BF64-0ACE-4068-3470B172F90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7609" y="3966051"/>
            <a:ext cx="5273041" cy="2066640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169863" indent="-169863">
              <a:spcAft>
                <a:spcPts val="600"/>
              </a:spcAft>
              <a:defRPr sz="1600"/>
            </a:lvl1pPr>
            <a:lvl2pPr marL="341313" indent="-169863">
              <a:spcAft>
                <a:spcPts val="600"/>
              </a:spcAft>
              <a:defRPr sz="1600"/>
            </a:lvl2pPr>
            <a:lvl3pPr marL="511175" indent="-169863">
              <a:spcAft>
                <a:spcPts val="600"/>
              </a:spcAft>
              <a:defRPr sz="1600"/>
            </a:lvl3pPr>
            <a:lvl4pPr marL="688975" indent="-173038">
              <a:spcAft>
                <a:spcPts val="600"/>
              </a:spcAft>
              <a:defRPr sz="1600"/>
            </a:lvl4pPr>
            <a:lvl5pPr marL="860425" indent="-173038"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0AD1F2-95A2-979B-B620-C90251AD07BC}"/>
              </a:ext>
            </a:extLst>
          </p:cNvPr>
          <p:cNvCxnSpPr>
            <a:cxnSpLocks/>
          </p:cNvCxnSpPr>
          <p:nvPr/>
        </p:nvCxnSpPr>
        <p:spPr>
          <a:xfrm>
            <a:off x="6096000" y="1350963"/>
            <a:ext cx="0" cy="486568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BE7844-CF5A-91CE-82AC-3476F8F43947}"/>
              </a:ext>
            </a:extLst>
          </p:cNvPr>
          <p:cNvCxnSpPr>
            <a:cxnSpLocks/>
          </p:cNvCxnSpPr>
          <p:nvPr/>
        </p:nvCxnSpPr>
        <p:spPr>
          <a:xfrm>
            <a:off x="640080" y="3783806"/>
            <a:ext cx="1091057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2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B3840B9-4318-376A-B099-8D012DB98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F4567CD-F1DA-4E8F-ADDF-371B07892411}"/>
              </a:ext>
            </a:extLst>
          </p:cNvPr>
          <p:cNvSpPr/>
          <p:nvPr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rgbClr val="00A3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16119A-1487-48A7-9CC6-71F9F9535C16}"/>
              </a:ext>
            </a:extLst>
          </p:cNvPr>
          <p:cNvSpPr/>
          <p:nvPr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CF0AA4-E89F-418F-83F2-0CC0FB3DF16B}"/>
              </a:ext>
            </a:extLst>
          </p:cNvPr>
          <p:cNvSpPr/>
          <p:nvPr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8D4CB-DB57-4130-8BDE-86D5A4C11D49}"/>
              </a:ext>
            </a:extLst>
          </p:cNvPr>
          <p:cNvSpPr/>
          <p:nvPr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285" y="990600"/>
            <a:ext cx="9899361" cy="557784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1285" y="1635111"/>
            <a:ext cx="9899361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1285" y="3602038"/>
            <a:ext cx="9899361" cy="160934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67FE53-89F1-445A-1E7D-90F2F08F1FFD}"/>
              </a:ext>
            </a:extLst>
          </p:cNvPr>
          <p:cNvGrpSpPr>
            <a:grpSpLocks noChangeAspect="1"/>
          </p:cNvGrpSpPr>
          <p:nvPr/>
        </p:nvGrpSpPr>
        <p:grpSpPr>
          <a:xfrm>
            <a:off x="1468406" y="5995719"/>
            <a:ext cx="940785" cy="396801"/>
            <a:chOff x="1314450" y="6391094"/>
            <a:chExt cx="997266" cy="420623"/>
          </a:xfrm>
          <a:solidFill>
            <a:schemeClr val="tx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563E119-CCF2-6841-4F5E-AA79170F6AE8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C7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+mn-lt"/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05F9759-969D-F3E7-C261-98AC9DF8577F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+mn-lt"/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6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4BD7A-EF24-5BA8-71D8-37820661A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47472"/>
            <a:ext cx="10911840" cy="64008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95D9A7-4794-7F3E-08C6-4DF5706ACB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080" y="1352550"/>
            <a:ext cx="5367528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2084069"/>
            <a:ext cx="5367528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C5593E0-6E71-F064-B777-B376CDA76F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392" y="1352550"/>
            <a:ext cx="5367528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4392" y="2084069"/>
            <a:ext cx="5367528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7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4BD7A-EF24-5BA8-71D8-37820661A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47472"/>
            <a:ext cx="10911840" cy="64008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95D9A7-4794-7F3E-08C6-4DF5706ACB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080" y="1352550"/>
            <a:ext cx="3511296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2084069"/>
            <a:ext cx="3511296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12B4B45-CF39-C881-FEED-193B2B89EA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0352" y="1352550"/>
            <a:ext cx="3511296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6A1A6E-39AF-64E3-3210-6BA9680B4DA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340352" y="2084069"/>
            <a:ext cx="3511296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47937BC-FCEA-CF86-9ECE-0BB1BEC95F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0624" y="1352550"/>
            <a:ext cx="3511296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0F4CBDF-F4ED-5751-33F6-BFE24BB0F3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40624" y="2084069"/>
            <a:ext cx="3511296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6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4BD7A-EF24-5BA8-71D8-37820661A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95D9A7-4794-7F3E-08C6-4DF5706ACB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1352550"/>
            <a:ext cx="2590640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084069"/>
            <a:ext cx="2590801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>
            <a:normAutofit/>
          </a:bodyPr>
          <a:lstStyle>
            <a:lvl1pPr marL="169863" indent="-169863">
              <a:spcAft>
                <a:spcPts val="600"/>
              </a:spcAft>
              <a:defRPr sz="1600"/>
            </a:lvl1pPr>
            <a:lvl2pPr marL="341313" indent="-169863">
              <a:spcAft>
                <a:spcPts val="600"/>
              </a:spcAft>
              <a:defRPr sz="1600"/>
            </a:lvl2pPr>
            <a:lvl3pPr marL="511175" indent="-169863">
              <a:spcAft>
                <a:spcPts val="600"/>
              </a:spcAft>
              <a:defRPr sz="1600"/>
            </a:lvl3pPr>
            <a:lvl4pPr marL="688975" indent="-173038">
              <a:spcAft>
                <a:spcPts val="600"/>
              </a:spcAft>
              <a:defRPr sz="1600"/>
            </a:lvl4pPr>
            <a:lvl5pPr marL="860425" indent="-173038"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93B42FB-5999-B3E9-6C21-A952B948FD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3443" y="1352550"/>
            <a:ext cx="2590640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3DD9B0E-BCFC-DE24-9478-B0C73997F4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413443" y="2084069"/>
            <a:ext cx="2590801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>
            <a:normAutofit/>
          </a:bodyPr>
          <a:lstStyle>
            <a:lvl1pPr marL="169863" indent="-169863">
              <a:spcAft>
                <a:spcPts val="600"/>
              </a:spcAft>
              <a:defRPr sz="1600"/>
            </a:lvl1pPr>
            <a:lvl2pPr marL="341313" indent="-169863">
              <a:spcAft>
                <a:spcPts val="600"/>
              </a:spcAft>
              <a:defRPr sz="1600"/>
            </a:lvl2pPr>
            <a:lvl3pPr marL="511175" indent="-169863">
              <a:spcAft>
                <a:spcPts val="600"/>
              </a:spcAft>
              <a:defRPr sz="1600"/>
            </a:lvl3pPr>
            <a:lvl4pPr marL="688975" indent="-173038">
              <a:spcAft>
                <a:spcPts val="600"/>
              </a:spcAft>
              <a:defRPr sz="1600"/>
            </a:lvl4pPr>
            <a:lvl5pPr marL="860425" indent="-173038"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08E2BB1-3472-BF16-ED03-7CE5ABEC0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7600" y="1352550"/>
            <a:ext cx="2590640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422803A-3C57-F77D-E23A-7A9EDA5A4C0C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187600" y="2084069"/>
            <a:ext cx="2590801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>
            <a:normAutofit/>
          </a:bodyPr>
          <a:lstStyle>
            <a:lvl1pPr marL="169863" indent="-169863">
              <a:spcAft>
                <a:spcPts val="600"/>
              </a:spcAft>
              <a:defRPr sz="1600"/>
            </a:lvl1pPr>
            <a:lvl2pPr marL="341313" indent="-169863">
              <a:spcAft>
                <a:spcPts val="600"/>
              </a:spcAft>
              <a:defRPr sz="1600"/>
            </a:lvl2pPr>
            <a:lvl3pPr marL="511175" indent="-169863">
              <a:spcAft>
                <a:spcPts val="600"/>
              </a:spcAft>
              <a:defRPr sz="1600"/>
            </a:lvl3pPr>
            <a:lvl4pPr marL="688975" indent="-173038">
              <a:spcAft>
                <a:spcPts val="600"/>
              </a:spcAft>
              <a:defRPr sz="1600"/>
            </a:lvl4pPr>
            <a:lvl5pPr marL="860425" indent="-173038"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644D253-0A20-D2D5-3705-32A1EAF2C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61598" y="1352550"/>
            <a:ext cx="2590640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C5DA0EE-F75D-43D7-1BC1-178FAD4EABB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61598" y="2084069"/>
            <a:ext cx="2590801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>
            <a:normAutofit/>
          </a:bodyPr>
          <a:lstStyle>
            <a:lvl1pPr marL="169863" indent="-169863">
              <a:spcAft>
                <a:spcPts val="600"/>
              </a:spcAft>
              <a:defRPr sz="1600"/>
            </a:lvl1pPr>
            <a:lvl2pPr marL="341313" indent="-169863">
              <a:spcAft>
                <a:spcPts val="600"/>
              </a:spcAft>
              <a:defRPr sz="1600"/>
            </a:lvl2pPr>
            <a:lvl3pPr marL="511175" indent="-169863">
              <a:spcAft>
                <a:spcPts val="600"/>
              </a:spcAft>
              <a:defRPr sz="1600"/>
            </a:lvl3pPr>
            <a:lvl4pPr marL="688975" indent="-173038">
              <a:spcAft>
                <a:spcPts val="600"/>
              </a:spcAft>
              <a:defRPr sz="1600"/>
            </a:lvl4pPr>
            <a:lvl5pPr marL="860425" indent="-173038"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17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4 Grid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4BD7A-EF24-5BA8-71D8-37820661A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347472"/>
            <a:ext cx="10911840" cy="64008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A1EBED7-F22A-AEEF-50AF-DCA60FB5A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2" y="1352550"/>
            <a:ext cx="5367528" cy="45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F7A658-66DC-B049-F531-80D4915734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9762" y="1809751"/>
            <a:ext cx="5367528" cy="1881822"/>
          </a:xfrm>
          <a:ln>
            <a:solidFill>
              <a:schemeClr val="accent1"/>
            </a:solidFill>
          </a:ln>
        </p:spPr>
        <p:txBody>
          <a:bodyPr lIns="137160" tIns="137160" rIns="137160" bIns="137160">
            <a:normAutofit/>
          </a:bodyPr>
          <a:lstStyle>
            <a:lvl1pPr marL="169863" indent="-169863">
              <a:spcAft>
                <a:spcPts val="600"/>
              </a:spcAft>
              <a:defRPr sz="1400"/>
            </a:lvl1pPr>
            <a:lvl2pPr marL="341313" indent="-169863">
              <a:spcAft>
                <a:spcPts val="600"/>
              </a:spcAft>
              <a:defRPr sz="1400"/>
            </a:lvl2pPr>
            <a:lvl3pPr marL="511175" indent="-169863">
              <a:spcAft>
                <a:spcPts val="600"/>
              </a:spcAft>
              <a:defRPr sz="1400"/>
            </a:lvl3pPr>
            <a:lvl4pPr marL="688975" indent="-173038">
              <a:spcAft>
                <a:spcPts val="600"/>
              </a:spcAft>
              <a:defRPr sz="1400"/>
            </a:lvl4pPr>
            <a:lvl5pPr marL="860425" indent="-173038"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C0FC96-C70F-998A-9A23-3EFB1C5B42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4074" y="1352550"/>
            <a:ext cx="5367528" cy="45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D03784-EE29-2040-37CA-E2431675954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184074" y="1809751"/>
            <a:ext cx="5367528" cy="1881822"/>
          </a:xfrm>
          <a:ln>
            <a:solidFill>
              <a:schemeClr val="accent1"/>
            </a:solidFill>
          </a:ln>
        </p:spPr>
        <p:txBody>
          <a:bodyPr lIns="137160" tIns="137160" rIns="137160" bIns="137160">
            <a:normAutofit/>
          </a:bodyPr>
          <a:lstStyle>
            <a:lvl1pPr marL="169863" indent="-169863">
              <a:spcAft>
                <a:spcPts val="600"/>
              </a:spcAft>
              <a:defRPr sz="1400"/>
            </a:lvl1pPr>
            <a:lvl2pPr marL="341313" indent="-169863">
              <a:spcAft>
                <a:spcPts val="600"/>
              </a:spcAft>
              <a:defRPr sz="1400"/>
            </a:lvl2pPr>
            <a:lvl3pPr marL="511175" indent="-169863">
              <a:spcAft>
                <a:spcPts val="600"/>
              </a:spcAft>
              <a:defRPr sz="1400"/>
            </a:lvl3pPr>
            <a:lvl4pPr marL="688975" indent="-173038">
              <a:spcAft>
                <a:spcPts val="600"/>
              </a:spcAft>
              <a:defRPr sz="1400"/>
            </a:lvl4pPr>
            <a:lvl5pPr marL="860425" indent="-173038"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FAA5EC1-E581-7F86-69FD-456AAC31E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2" y="3877627"/>
            <a:ext cx="5367528" cy="45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BAE097-DB91-0EF3-B142-A7B9DBC1171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9762" y="4334828"/>
            <a:ext cx="5367528" cy="1881822"/>
          </a:xfrm>
          <a:ln>
            <a:solidFill>
              <a:schemeClr val="accent1"/>
            </a:solidFill>
          </a:ln>
        </p:spPr>
        <p:txBody>
          <a:bodyPr lIns="137160" tIns="137160" rIns="137160" bIns="137160">
            <a:normAutofit/>
          </a:bodyPr>
          <a:lstStyle>
            <a:lvl1pPr marL="169863" indent="-169863">
              <a:spcAft>
                <a:spcPts val="600"/>
              </a:spcAft>
              <a:defRPr sz="1400"/>
            </a:lvl1pPr>
            <a:lvl2pPr marL="341313" indent="-169863">
              <a:spcAft>
                <a:spcPts val="600"/>
              </a:spcAft>
              <a:defRPr sz="1400"/>
            </a:lvl2pPr>
            <a:lvl3pPr marL="511175" indent="-169863">
              <a:spcAft>
                <a:spcPts val="600"/>
              </a:spcAft>
              <a:defRPr sz="1400"/>
            </a:lvl3pPr>
            <a:lvl4pPr marL="688975" indent="-173038">
              <a:spcAft>
                <a:spcPts val="600"/>
              </a:spcAft>
              <a:defRPr sz="1400"/>
            </a:lvl4pPr>
            <a:lvl5pPr marL="860425" indent="-173038"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95ECE6F-897C-C9A8-BE7B-4BA634EE6D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074" y="3877627"/>
            <a:ext cx="5367528" cy="45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3DD6434-B377-6CD5-E09D-4A7DE666470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84074" y="4334828"/>
            <a:ext cx="5367528" cy="1881822"/>
          </a:xfrm>
          <a:ln>
            <a:solidFill>
              <a:schemeClr val="accent1"/>
            </a:solidFill>
          </a:ln>
        </p:spPr>
        <p:txBody>
          <a:bodyPr lIns="137160" tIns="137160" rIns="137160" bIns="137160">
            <a:normAutofit/>
          </a:bodyPr>
          <a:lstStyle>
            <a:lvl1pPr marL="169863" indent="-169863">
              <a:spcAft>
                <a:spcPts val="600"/>
              </a:spcAft>
              <a:defRPr sz="1400"/>
            </a:lvl1pPr>
            <a:lvl2pPr marL="341313" indent="-169863">
              <a:spcAft>
                <a:spcPts val="600"/>
              </a:spcAft>
              <a:defRPr sz="1400"/>
            </a:lvl2pPr>
            <a:lvl3pPr marL="511175" indent="-169863">
              <a:spcAft>
                <a:spcPts val="600"/>
              </a:spcAft>
              <a:defRPr sz="1400"/>
            </a:lvl3pPr>
            <a:lvl4pPr marL="688975" indent="-173038">
              <a:spcAft>
                <a:spcPts val="600"/>
              </a:spcAft>
              <a:defRPr sz="1400"/>
            </a:lvl4pPr>
            <a:lvl5pPr marL="860425" indent="-173038"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5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C991-9E2F-104F-8898-D7E738092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713" y="2051164"/>
            <a:ext cx="2527976" cy="2753150"/>
          </a:xfrm>
          <a:noFill/>
        </p:spPr>
        <p:txBody>
          <a:bodyPr lIns="0" tIns="0" rIns="0" bIns="0" anchor="ctr" anchorCtr="0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401DDE6C-6DCB-CBEA-3A26-1559A235D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3398" y="1648828"/>
            <a:ext cx="1594925" cy="1591056"/>
          </a:xfrm>
          <a:solidFill>
            <a:schemeClr val="accent1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0A7ED0F-B4AC-59A9-FD1B-7AD969C28E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38322" y="1648828"/>
            <a:ext cx="5613915" cy="1591056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5A8F2CDB-E1B1-B57E-B5BF-DF4AD07E7F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3398" y="3615596"/>
            <a:ext cx="1594925" cy="1591056"/>
          </a:xfrm>
          <a:solidFill>
            <a:schemeClr val="accent1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54D76D-FB29-6987-DD5B-1A13AB4FCE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38322" y="3615596"/>
            <a:ext cx="5613915" cy="1591056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0615E-14EE-FC1C-9BBF-857637564208}"/>
              </a:ext>
            </a:extLst>
          </p:cNvPr>
          <p:cNvSpPr/>
          <p:nvPr/>
        </p:nvSpPr>
        <p:spPr>
          <a:xfrm>
            <a:off x="0" y="1648828"/>
            <a:ext cx="170125" cy="170125"/>
          </a:xfrm>
          <a:prstGeom prst="rect">
            <a:avLst/>
          </a:prstGeom>
          <a:solidFill>
            <a:srgbClr val="00A3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041DA2-59D2-63CE-EC7F-5543C59486F8}"/>
              </a:ext>
            </a:extLst>
          </p:cNvPr>
          <p:cNvSpPr/>
          <p:nvPr/>
        </p:nvSpPr>
        <p:spPr>
          <a:xfrm>
            <a:off x="172113" y="1178565"/>
            <a:ext cx="470263" cy="470263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1D1B98-4A48-0573-477C-8FCC84C6901B}"/>
              </a:ext>
            </a:extLst>
          </p:cNvPr>
          <p:cNvSpPr/>
          <p:nvPr/>
        </p:nvSpPr>
        <p:spPr>
          <a:xfrm>
            <a:off x="642377" y="1648828"/>
            <a:ext cx="3332650" cy="3557824"/>
          </a:xfrm>
          <a:custGeom>
            <a:avLst/>
            <a:gdLst>
              <a:gd name="connsiteX0" fmla="*/ 34261 w 3332650"/>
              <a:gd name="connsiteY0" fmla="*/ 36576 h 3557824"/>
              <a:gd name="connsiteX1" fmla="*/ 34261 w 3332650"/>
              <a:gd name="connsiteY1" fmla="*/ 3521248 h 3557824"/>
              <a:gd name="connsiteX2" fmla="*/ 3298389 w 3332650"/>
              <a:gd name="connsiteY2" fmla="*/ 3521248 h 3557824"/>
              <a:gd name="connsiteX3" fmla="*/ 3298389 w 3332650"/>
              <a:gd name="connsiteY3" fmla="*/ 36576 h 3557824"/>
              <a:gd name="connsiteX4" fmla="*/ 0 w 3332650"/>
              <a:gd name="connsiteY4" fmla="*/ 0 h 3557824"/>
              <a:gd name="connsiteX5" fmla="*/ 3332650 w 3332650"/>
              <a:gd name="connsiteY5" fmla="*/ 0 h 3557824"/>
              <a:gd name="connsiteX6" fmla="*/ 3332650 w 3332650"/>
              <a:gd name="connsiteY6" fmla="*/ 3557824 h 3557824"/>
              <a:gd name="connsiteX7" fmla="*/ 0 w 3332650"/>
              <a:gd name="connsiteY7" fmla="*/ 3557824 h 355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2650" h="3557824">
                <a:moveTo>
                  <a:pt x="34261" y="36576"/>
                </a:moveTo>
                <a:lnTo>
                  <a:pt x="34261" y="3521248"/>
                </a:lnTo>
                <a:lnTo>
                  <a:pt x="3298389" y="3521248"/>
                </a:lnTo>
                <a:lnTo>
                  <a:pt x="3298389" y="36576"/>
                </a:lnTo>
                <a:close/>
                <a:moveTo>
                  <a:pt x="0" y="0"/>
                </a:moveTo>
                <a:lnTo>
                  <a:pt x="3332650" y="0"/>
                </a:lnTo>
                <a:lnTo>
                  <a:pt x="3332650" y="3557824"/>
                </a:lnTo>
                <a:lnTo>
                  <a:pt x="0" y="35578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4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1F33502-FF3E-5973-3DA5-5995A8530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713" y="1042416"/>
            <a:ext cx="2527976" cy="4773170"/>
          </a:xfrm>
          <a:noFill/>
        </p:spPr>
        <p:txBody>
          <a:bodyPr lIns="0" tIns="0" rIns="0" bIns="0" anchor="ctr" anchorCtr="0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401DDE6C-6DCB-CBEA-3A26-1559A235D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3398" y="641031"/>
            <a:ext cx="1619348" cy="1614066"/>
          </a:xfr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0A7ED0F-B4AC-59A9-FD1B-7AD969C28E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62746" y="641031"/>
            <a:ext cx="5586876" cy="1614066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30BF0C4-DF3D-5C44-48D9-DF7D30C75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3398" y="2621967"/>
            <a:ext cx="1619348" cy="1614066"/>
          </a:xfr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54E0CC-D588-2E96-E46C-6D3E52BAF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62746" y="2621967"/>
            <a:ext cx="5586876" cy="1614066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CD7BB096-5901-7E51-B875-EACF335081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3398" y="4601475"/>
            <a:ext cx="1619348" cy="1614066"/>
          </a:xfr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CD5DBF6-B7D4-ABF3-6073-A8AD1A08FB7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62746" y="4601475"/>
            <a:ext cx="5586876" cy="1614066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219CFF-697A-9290-2215-D4718F081482}"/>
              </a:ext>
            </a:extLst>
          </p:cNvPr>
          <p:cNvSpPr txBox="1">
            <a:spLocks/>
          </p:cNvSpPr>
          <p:nvPr/>
        </p:nvSpPr>
        <p:spPr>
          <a:xfrm>
            <a:off x="642377" y="640080"/>
            <a:ext cx="3335262" cy="5577842"/>
          </a:xfrm>
          <a:custGeom>
            <a:avLst/>
            <a:gdLst>
              <a:gd name="connsiteX0" fmla="*/ 36576 w 3335262"/>
              <a:gd name="connsiteY0" fmla="*/ 36576 h 5577842"/>
              <a:gd name="connsiteX1" fmla="*/ 36576 w 3335262"/>
              <a:gd name="connsiteY1" fmla="*/ 5541266 h 5577842"/>
              <a:gd name="connsiteX2" fmla="*/ 3298686 w 3335262"/>
              <a:gd name="connsiteY2" fmla="*/ 5541266 h 5577842"/>
              <a:gd name="connsiteX3" fmla="*/ 3298686 w 3335262"/>
              <a:gd name="connsiteY3" fmla="*/ 36576 h 5577842"/>
              <a:gd name="connsiteX4" fmla="*/ 0 w 3335262"/>
              <a:gd name="connsiteY4" fmla="*/ 0 h 5577842"/>
              <a:gd name="connsiteX5" fmla="*/ 3335262 w 3335262"/>
              <a:gd name="connsiteY5" fmla="*/ 0 h 5577842"/>
              <a:gd name="connsiteX6" fmla="*/ 3335262 w 3335262"/>
              <a:gd name="connsiteY6" fmla="*/ 5577842 h 5577842"/>
              <a:gd name="connsiteX7" fmla="*/ 0 w 3335262"/>
              <a:gd name="connsiteY7" fmla="*/ 5577842 h 557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5262" h="5577842">
                <a:moveTo>
                  <a:pt x="36576" y="36576"/>
                </a:moveTo>
                <a:lnTo>
                  <a:pt x="36576" y="5541266"/>
                </a:lnTo>
                <a:lnTo>
                  <a:pt x="3298686" y="5541266"/>
                </a:lnTo>
                <a:lnTo>
                  <a:pt x="3298686" y="36576"/>
                </a:lnTo>
                <a:close/>
                <a:moveTo>
                  <a:pt x="0" y="0"/>
                </a:moveTo>
                <a:lnTo>
                  <a:pt x="3335262" y="0"/>
                </a:lnTo>
                <a:lnTo>
                  <a:pt x="3335262" y="5577842"/>
                </a:lnTo>
                <a:lnTo>
                  <a:pt x="0" y="5577842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365760" tIns="685800" rIns="365760" bIns="6858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E8F627-A016-FA9E-2C72-49C329BE2234}"/>
              </a:ext>
            </a:extLst>
          </p:cNvPr>
          <p:cNvSpPr/>
          <p:nvPr/>
        </p:nvSpPr>
        <p:spPr>
          <a:xfrm>
            <a:off x="0" y="639763"/>
            <a:ext cx="170125" cy="170125"/>
          </a:xfrm>
          <a:prstGeom prst="rect">
            <a:avLst/>
          </a:prstGeom>
          <a:solidFill>
            <a:srgbClr val="7BD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A3421-8B6A-66AB-8AC0-509E1F77ADD9}"/>
              </a:ext>
            </a:extLst>
          </p:cNvPr>
          <p:cNvSpPr/>
          <p:nvPr/>
        </p:nvSpPr>
        <p:spPr>
          <a:xfrm>
            <a:off x="172113" y="169500"/>
            <a:ext cx="470263" cy="470263"/>
          </a:xfrm>
          <a:prstGeom prst="rect">
            <a:avLst/>
          </a:prstGeom>
          <a:solidFill>
            <a:srgbClr val="0095C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185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A8BDD78-5FAC-8A55-991C-65E237B2F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713" y="1042416"/>
            <a:ext cx="2527976" cy="4773170"/>
          </a:xfrm>
          <a:noFill/>
        </p:spPr>
        <p:txBody>
          <a:bodyPr lIns="0" tIns="0" rIns="0" bIns="0" anchor="ctr" anchorCtr="0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401DDE6C-6DCB-CBEA-3A26-1559A235D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3399" y="639763"/>
            <a:ext cx="1263462" cy="1259341"/>
          </a:xfrm>
          <a:solidFill>
            <a:schemeClr val="accent3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0A7ED0F-B4AC-59A9-FD1B-7AD969C28E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861" y="639762"/>
            <a:ext cx="5945376" cy="125934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D7CA595A-6D62-43D1-587B-082C978389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3399" y="2078943"/>
            <a:ext cx="1263462" cy="1259341"/>
          </a:xfrm>
          <a:solidFill>
            <a:schemeClr val="accent3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029D4D-033C-35FC-E0DA-F46E0B60613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06861" y="2078942"/>
            <a:ext cx="5945376" cy="125934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29D1A13-E761-EC6E-D12B-71C8846FD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3399" y="3518122"/>
            <a:ext cx="1263462" cy="1259341"/>
          </a:xfrm>
          <a:solidFill>
            <a:schemeClr val="accent3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134D6D-3210-16EF-80F3-C65CD6167A5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606861" y="3518121"/>
            <a:ext cx="5945376" cy="125934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9CE4D8C-A6A7-258C-A083-8DCB8CA9FE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43399" y="4957302"/>
            <a:ext cx="1263462" cy="1259341"/>
          </a:xfrm>
          <a:solidFill>
            <a:schemeClr val="accent3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2D25DE-BD5A-1E2A-B371-ECE4BD16724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606861" y="4957301"/>
            <a:ext cx="5945376" cy="125934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ACED18-52E1-266E-FF34-B44CA2BDA8E2}"/>
              </a:ext>
            </a:extLst>
          </p:cNvPr>
          <p:cNvSpPr txBox="1">
            <a:spLocks/>
          </p:cNvSpPr>
          <p:nvPr/>
        </p:nvSpPr>
        <p:spPr>
          <a:xfrm>
            <a:off x="642377" y="640080"/>
            <a:ext cx="3335262" cy="5577842"/>
          </a:xfrm>
          <a:custGeom>
            <a:avLst/>
            <a:gdLst>
              <a:gd name="connsiteX0" fmla="*/ 36576 w 3335262"/>
              <a:gd name="connsiteY0" fmla="*/ 36576 h 5577842"/>
              <a:gd name="connsiteX1" fmla="*/ 36576 w 3335262"/>
              <a:gd name="connsiteY1" fmla="*/ 5541266 h 5577842"/>
              <a:gd name="connsiteX2" fmla="*/ 3298686 w 3335262"/>
              <a:gd name="connsiteY2" fmla="*/ 5541266 h 5577842"/>
              <a:gd name="connsiteX3" fmla="*/ 3298686 w 3335262"/>
              <a:gd name="connsiteY3" fmla="*/ 36576 h 5577842"/>
              <a:gd name="connsiteX4" fmla="*/ 0 w 3335262"/>
              <a:gd name="connsiteY4" fmla="*/ 0 h 5577842"/>
              <a:gd name="connsiteX5" fmla="*/ 3335262 w 3335262"/>
              <a:gd name="connsiteY5" fmla="*/ 0 h 5577842"/>
              <a:gd name="connsiteX6" fmla="*/ 3335262 w 3335262"/>
              <a:gd name="connsiteY6" fmla="*/ 5577842 h 5577842"/>
              <a:gd name="connsiteX7" fmla="*/ 0 w 3335262"/>
              <a:gd name="connsiteY7" fmla="*/ 5577842 h 557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5262" h="5577842">
                <a:moveTo>
                  <a:pt x="36576" y="36576"/>
                </a:moveTo>
                <a:lnTo>
                  <a:pt x="36576" y="5541266"/>
                </a:lnTo>
                <a:lnTo>
                  <a:pt x="3298686" y="5541266"/>
                </a:lnTo>
                <a:lnTo>
                  <a:pt x="3298686" y="36576"/>
                </a:lnTo>
                <a:close/>
                <a:moveTo>
                  <a:pt x="0" y="0"/>
                </a:moveTo>
                <a:lnTo>
                  <a:pt x="3335262" y="0"/>
                </a:lnTo>
                <a:lnTo>
                  <a:pt x="3335262" y="5577842"/>
                </a:lnTo>
                <a:lnTo>
                  <a:pt x="0" y="5577842"/>
                </a:lnTo>
                <a:close/>
              </a:path>
            </a:pathLst>
          </a:custGeom>
          <a:solidFill>
            <a:schemeClr val="accent3"/>
          </a:solidFill>
        </p:spPr>
        <p:txBody>
          <a:bodyPr vert="horz" wrap="square" lIns="365760" tIns="685800" rIns="365760" bIns="6858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62889D-CF8C-1293-98C9-B2E32159D816}"/>
              </a:ext>
            </a:extLst>
          </p:cNvPr>
          <p:cNvSpPr/>
          <p:nvPr/>
        </p:nvSpPr>
        <p:spPr>
          <a:xfrm>
            <a:off x="0" y="639763"/>
            <a:ext cx="170125" cy="170125"/>
          </a:xfrm>
          <a:prstGeom prst="rect">
            <a:avLst/>
          </a:prstGeom>
          <a:solidFill>
            <a:srgbClr val="FFE1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CA4A38-16F1-5F93-F149-0D892A577702}"/>
              </a:ext>
            </a:extLst>
          </p:cNvPr>
          <p:cNvSpPr/>
          <p:nvPr/>
        </p:nvSpPr>
        <p:spPr>
          <a:xfrm>
            <a:off x="172113" y="169500"/>
            <a:ext cx="470263" cy="470263"/>
          </a:xfrm>
          <a:prstGeom prst="rect">
            <a:avLst/>
          </a:prstGeom>
          <a:solidFill>
            <a:srgbClr val="EDB2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0039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99FD9AD-6A55-B9FB-C392-3B35F5152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713" y="1042416"/>
            <a:ext cx="2527976" cy="4773170"/>
          </a:xfrm>
          <a:noFill/>
        </p:spPr>
        <p:txBody>
          <a:bodyPr lIns="0" tIns="0" rIns="0" bIns="0" anchor="ctr" anchorCtr="0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E041CEC-2951-5B9F-2554-B900056DF0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3399" y="644808"/>
            <a:ext cx="969620" cy="966457"/>
          </a:xfrm>
          <a:solidFill>
            <a:schemeClr val="accent4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891F22-D93C-CE66-8686-EC86198FEE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13019" y="644807"/>
            <a:ext cx="6239218" cy="96646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F5E3D8D-EE8B-2504-0E7B-8BD0E429E0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3399" y="1791427"/>
            <a:ext cx="969620" cy="966457"/>
          </a:xfrm>
          <a:solidFill>
            <a:schemeClr val="accent4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10C486B-DFD6-C301-F3CB-D01B2ACD54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313019" y="1791426"/>
            <a:ext cx="6239218" cy="96646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B5970A10-5E1C-A255-8FB8-D459ADDAE9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3399" y="2938043"/>
            <a:ext cx="969620" cy="966457"/>
          </a:xfrm>
          <a:solidFill>
            <a:schemeClr val="accent4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EDFAD67-E3A1-0FF6-987D-7D581812A92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313019" y="2938042"/>
            <a:ext cx="6239218" cy="96646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C0136CF7-D8D3-C5F7-3C34-CB802C75DF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43399" y="4084662"/>
            <a:ext cx="969620" cy="966457"/>
          </a:xfrm>
          <a:solidFill>
            <a:schemeClr val="accent4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5A1449F-D7F4-640E-689B-662E6BE7F29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313019" y="4084661"/>
            <a:ext cx="6239218" cy="96646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A5218536-8ED5-63AC-DEB9-549E55FFA6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3399" y="5259652"/>
            <a:ext cx="969620" cy="966457"/>
          </a:xfrm>
          <a:solidFill>
            <a:schemeClr val="accent4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6468BD1-0061-5A82-D408-E4B39AD360F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313019" y="5259651"/>
            <a:ext cx="6239218" cy="96646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2B4E8D-1BF3-C5E5-D5DD-A6AA8ED6ABC6}"/>
              </a:ext>
            </a:extLst>
          </p:cNvPr>
          <p:cNvSpPr txBox="1">
            <a:spLocks/>
          </p:cNvSpPr>
          <p:nvPr/>
        </p:nvSpPr>
        <p:spPr>
          <a:xfrm>
            <a:off x="642377" y="640080"/>
            <a:ext cx="3335262" cy="5577842"/>
          </a:xfrm>
          <a:custGeom>
            <a:avLst/>
            <a:gdLst>
              <a:gd name="connsiteX0" fmla="*/ 36576 w 3335262"/>
              <a:gd name="connsiteY0" fmla="*/ 36576 h 5577842"/>
              <a:gd name="connsiteX1" fmla="*/ 36576 w 3335262"/>
              <a:gd name="connsiteY1" fmla="*/ 5541266 h 5577842"/>
              <a:gd name="connsiteX2" fmla="*/ 3298686 w 3335262"/>
              <a:gd name="connsiteY2" fmla="*/ 5541266 h 5577842"/>
              <a:gd name="connsiteX3" fmla="*/ 3298686 w 3335262"/>
              <a:gd name="connsiteY3" fmla="*/ 36576 h 5577842"/>
              <a:gd name="connsiteX4" fmla="*/ 0 w 3335262"/>
              <a:gd name="connsiteY4" fmla="*/ 0 h 5577842"/>
              <a:gd name="connsiteX5" fmla="*/ 3335262 w 3335262"/>
              <a:gd name="connsiteY5" fmla="*/ 0 h 5577842"/>
              <a:gd name="connsiteX6" fmla="*/ 3335262 w 3335262"/>
              <a:gd name="connsiteY6" fmla="*/ 5577842 h 5577842"/>
              <a:gd name="connsiteX7" fmla="*/ 0 w 3335262"/>
              <a:gd name="connsiteY7" fmla="*/ 5577842 h 557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5262" h="5577842">
                <a:moveTo>
                  <a:pt x="36576" y="36576"/>
                </a:moveTo>
                <a:lnTo>
                  <a:pt x="36576" y="5541266"/>
                </a:lnTo>
                <a:lnTo>
                  <a:pt x="3298686" y="5541266"/>
                </a:lnTo>
                <a:lnTo>
                  <a:pt x="3298686" y="36576"/>
                </a:lnTo>
                <a:close/>
                <a:moveTo>
                  <a:pt x="0" y="0"/>
                </a:moveTo>
                <a:lnTo>
                  <a:pt x="3335262" y="0"/>
                </a:lnTo>
                <a:lnTo>
                  <a:pt x="3335262" y="5577842"/>
                </a:lnTo>
                <a:lnTo>
                  <a:pt x="0" y="5577842"/>
                </a:lnTo>
                <a:close/>
              </a:path>
            </a:pathLst>
          </a:custGeom>
          <a:solidFill>
            <a:schemeClr val="accent4"/>
          </a:solidFill>
        </p:spPr>
        <p:txBody>
          <a:bodyPr vert="horz" wrap="square" lIns="365760" tIns="685800" rIns="365760" bIns="6858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37A278-06A6-2598-D757-A489A655F4BE}"/>
              </a:ext>
            </a:extLst>
          </p:cNvPr>
          <p:cNvSpPr/>
          <p:nvPr/>
        </p:nvSpPr>
        <p:spPr>
          <a:xfrm>
            <a:off x="0" y="639763"/>
            <a:ext cx="170125" cy="170125"/>
          </a:xfrm>
          <a:prstGeom prst="rect">
            <a:avLst/>
          </a:prstGeom>
          <a:solidFill>
            <a:srgbClr val="FF8F5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89DBDE-D5B2-4AB2-A0CF-CD2ECB00EF90}"/>
              </a:ext>
            </a:extLst>
          </p:cNvPr>
          <p:cNvSpPr/>
          <p:nvPr/>
        </p:nvSpPr>
        <p:spPr>
          <a:xfrm>
            <a:off x="172113" y="169500"/>
            <a:ext cx="470263" cy="470263"/>
          </a:xfrm>
          <a:prstGeom prst="rect">
            <a:avLst/>
          </a:prstGeom>
          <a:solidFill>
            <a:srgbClr val="B2450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945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BD236-A5FE-B377-4D89-6CC4416B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5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54758" y="457200"/>
            <a:ext cx="5195891" cy="557784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4758" y="1200041"/>
            <a:ext cx="5195891" cy="338328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4758" y="4675396"/>
            <a:ext cx="5195891" cy="15412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BCA1F-B7C3-7403-37D5-8DAEE5C3C3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6010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6A3C7A-0D03-4ABF-7369-DA48EFB6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47472"/>
            <a:ext cx="10911840" cy="64008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827E3-834F-40BA-9518-B0648BD536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10" y="987552"/>
            <a:ext cx="10911840" cy="365760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200" b="0" i="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0080" y="1533844"/>
            <a:ext cx="10910570" cy="4682806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B6E4F3-2E55-E9EA-4859-9DC5DF5353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47472"/>
            <a:ext cx="10911840" cy="64008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987552"/>
            <a:ext cx="10912474" cy="365760"/>
          </a:xfrm>
        </p:spPr>
        <p:txBody>
          <a:bodyPr anchor="ctr">
            <a:noAutofit/>
          </a:bodyPr>
          <a:lstStyle>
            <a:lvl1pPr marL="0" indent="0">
              <a:buNone/>
              <a:defRPr sz="2200" b="0" i="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1533842"/>
            <a:ext cx="5135880" cy="4682807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6040" y="1533842"/>
            <a:ext cx="5135880" cy="4682807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59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94338F-57B1-028F-1D5E-F45277722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3" y="347472"/>
            <a:ext cx="5136197" cy="64008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4D1D699-1964-9A45-A892-EAAC949B82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987552"/>
            <a:ext cx="5136197" cy="365760"/>
          </a:xfrm>
        </p:spPr>
        <p:txBody>
          <a:bodyPr anchor="ctr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9763" y="1533843"/>
            <a:ext cx="5136197" cy="4682807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6040" y="0"/>
            <a:ext cx="5318759" cy="64007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418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+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3E60C93-847C-93D6-AE2E-10B0B166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3" y="347472"/>
            <a:ext cx="5136197" cy="64008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987552"/>
            <a:ext cx="5136197" cy="365760"/>
          </a:xfrm>
        </p:spPr>
        <p:txBody>
          <a:bodyPr anchor="ctr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9763" y="1533844"/>
            <a:ext cx="5136197" cy="4682806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4452" y="347471"/>
            <a:ext cx="5136197" cy="23774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775C37-EE38-450C-8269-79E50F8E88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4452" y="2724909"/>
            <a:ext cx="5136197" cy="466347"/>
          </a:xfrm>
        </p:spPr>
        <p:txBody>
          <a:bodyPr tIns="91440" bIns="91440">
            <a:normAutofit/>
          </a:bodyPr>
          <a:lstStyle>
            <a:lvl1pPr marL="0" indent="0"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DC24117-8044-4F60-A59D-9F61002D6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4452" y="3372863"/>
            <a:ext cx="5136197" cy="23774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05F9606-8CF6-4C56-B2B6-E8A04B25F1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4452" y="5750302"/>
            <a:ext cx="5136197" cy="466347"/>
          </a:xfrm>
        </p:spPr>
        <p:txBody>
          <a:bodyPr tIns="91440" bIns="91440">
            <a:normAutofit/>
          </a:bodyPr>
          <a:lstStyle>
            <a:lvl1pPr marL="0" indent="0"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9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1734800" cy="6400799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959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W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BD236-A5FE-B377-4D89-6CC4416B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28CC3DB-32C1-9267-C415-1682E5B10D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52550"/>
            <a:ext cx="11734800" cy="5048249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940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Left Title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C1D5899-2B9E-5D25-F726-760571B26364}"/>
              </a:ext>
            </a:extLst>
          </p:cNvPr>
          <p:cNvSpPr/>
          <p:nvPr/>
        </p:nvSpPr>
        <p:spPr>
          <a:xfrm>
            <a:off x="3" y="0"/>
            <a:ext cx="11734798" cy="6400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6A69887A-DD77-9546-AE4E-B9C0617A29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250" y="1371599"/>
            <a:ext cx="3657601" cy="3657601"/>
          </a:xfrm>
          <a:solidFill>
            <a:schemeClr val="accent1"/>
          </a:solidFill>
        </p:spPr>
        <p:txBody>
          <a:bodyPr lIns="182880" tIns="182880" rIns="182880" bIns="18288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AD1F6E-6AFC-AC91-D952-A8CB5AD405FC}"/>
              </a:ext>
            </a:extLst>
          </p:cNvPr>
          <p:cNvSpPr/>
          <p:nvPr/>
        </p:nvSpPr>
        <p:spPr>
          <a:xfrm>
            <a:off x="241988" y="5029200"/>
            <a:ext cx="470263" cy="470263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8F1BE65-F2AE-9E27-36A5-2D3DF330AF32}"/>
              </a:ext>
            </a:extLst>
          </p:cNvPr>
          <p:cNvSpPr/>
          <p:nvPr/>
        </p:nvSpPr>
        <p:spPr>
          <a:xfrm>
            <a:off x="3" y="4787214"/>
            <a:ext cx="241985" cy="241985"/>
          </a:xfrm>
          <a:prstGeom prst="rect">
            <a:avLst/>
          </a:prstGeom>
          <a:solidFill>
            <a:srgbClr val="00A3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4711679-EFA1-F7B6-E438-3260945088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" y="0"/>
            <a:ext cx="11734798" cy="6400799"/>
          </a:xfrm>
          <a:custGeom>
            <a:avLst/>
            <a:gdLst>
              <a:gd name="connsiteX0" fmla="*/ 241985 w 11734798"/>
              <a:gd name="connsiteY0" fmla="*/ 5029200 h 6400799"/>
              <a:gd name="connsiteX1" fmla="*/ 241985 w 11734798"/>
              <a:gd name="connsiteY1" fmla="*/ 5499463 h 6400799"/>
              <a:gd name="connsiteX2" fmla="*/ 712248 w 11734798"/>
              <a:gd name="connsiteY2" fmla="*/ 5499463 h 6400799"/>
              <a:gd name="connsiteX3" fmla="*/ 712248 w 11734798"/>
              <a:gd name="connsiteY3" fmla="*/ 5029200 h 6400799"/>
              <a:gd name="connsiteX4" fmla="*/ 712249 w 11734798"/>
              <a:gd name="connsiteY4" fmla="*/ 1371600 h 6400799"/>
              <a:gd name="connsiteX5" fmla="*/ 712249 w 11734798"/>
              <a:gd name="connsiteY5" fmla="*/ 5029200 h 6400799"/>
              <a:gd name="connsiteX6" fmla="*/ 4369848 w 11734798"/>
              <a:gd name="connsiteY6" fmla="*/ 5029200 h 6400799"/>
              <a:gd name="connsiteX7" fmla="*/ 4369848 w 11734798"/>
              <a:gd name="connsiteY7" fmla="*/ 1371600 h 6400799"/>
              <a:gd name="connsiteX8" fmla="*/ 0 w 11734798"/>
              <a:gd name="connsiteY8" fmla="*/ 0 h 6400799"/>
              <a:gd name="connsiteX9" fmla="*/ 11734798 w 11734798"/>
              <a:gd name="connsiteY9" fmla="*/ 0 h 6400799"/>
              <a:gd name="connsiteX10" fmla="*/ 11734798 w 11734798"/>
              <a:gd name="connsiteY10" fmla="*/ 6400799 h 6400799"/>
              <a:gd name="connsiteX11" fmla="*/ 0 w 11734798"/>
              <a:gd name="connsiteY11" fmla="*/ 6400799 h 6400799"/>
              <a:gd name="connsiteX12" fmla="*/ 0 w 11734798"/>
              <a:gd name="connsiteY12" fmla="*/ 5029199 h 6400799"/>
              <a:gd name="connsiteX13" fmla="*/ 241985 w 11734798"/>
              <a:gd name="connsiteY13" fmla="*/ 5029199 h 6400799"/>
              <a:gd name="connsiteX14" fmla="*/ 241985 w 11734798"/>
              <a:gd name="connsiteY14" fmla="*/ 4787214 h 6400799"/>
              <a:gd name="connsiteX15" fmla="*/ 0 w 11734798"/>
              <a:gd name="connsiteY15" fmla="*/ 4787214 h 64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734798" h="6400799">
                <a:moveTo>
                  <a:pt x="241985" y="5029200"/>
                </a:moveTo>
                <a:lnTo>
                  <a:pt x="241985" y="5499463"/>
                </a:lnTo>
                <a:lnTo>
                  <a:pt x="712248" y="5499463"/>
                </a:lnTo>
                <a:lnTo>
                  <a:pt x="712248" y="5029200"/>
                </a:lnTo>
                <a:close/>
                <a:moveTo>
                  <a:pt x="712249" y="1371600"/>
                </a:moveTo>
                <a:lnTo>
                  <a:pt x="712249" y="5029200"/>
                </a:lnTo>
                <a:lnTo>
                  <a:pt x="4369848" y="5029200"/>
                </a:lnTo>
                <a:lnTo>
                  <a:pt x="4369848" y="1371600"/>
                </a:lnTo>
                <a:close/>
                <a:moveTo>
                  <a:pt x="0" y="0"/>
                </a:moveTo>
                <a:lnTo>
                  <a:pt x="11734798" y="0"/>
                </a:lnTo>
                <a:lnTo>
                  <a:pt x="11734798" y="6400799"/>
                </a:lnTo>
                <a:lnTo>
                  <a:pt x="0" y="6400799"/>
                </a:lnTo>
                <a:lnTo>
                  <a:pt x="0" y="5029199"/>
                </a:lnTo>
                <a:lnTo>
                  <a:pt x="241985" y="5029199"/>
                </a:lnTo>
                <a:lnTo>
                  <a:pt x="241985" y="4787214"/>
                </a:lnTo>
                <a:lnTo>
                  <a:pt x="0" y="478721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935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Right Title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4F3B6E-D05E-E4F6-DC76-31639E847BA7}"/>
              </a:ext>
            </a:extLst>
          </p:cNvPr>
          <p:cNvSpPr/>
          <p:nvPr/>
        </p:nvSpPr>
        <p:spPr>
          <a:xfrm>
            <a:off x="0" y="0"/>
            <a:ext cx="11734798" cy="6400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6" name="Title 30">
            <a:extLst>
              <a:ext uri="{FF2B5EF4-FFF2-40B4-BE49-F238E27FC236}">
                <a16:creationId xmlns:a16="http://schemas.microsoft.com/office/drawing/2014/main" id="{EB2A2752-ACB8-2582-F75D-5593DC921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64952" y="1371599"/>
            <a:ext cx="3657601" cy="3657601"/>
          </a:xfrm>
          <a:solidFill>
            <a:schemeClr val="accent1"/>
          </a:solidFill>
        </p:spPr>
        <p:txBody>
          <a:bodyPr lIns="182880" tIns="182880" rIns="182880" bIns="18288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EF3002-6F26-3F97-964D-49A0F18642A5}"/>
              </a:ext>
            </a:extLst>
          </p:cNvPr>
          <p:cNvSpPr/>
          <p:nvPr/>
        </p:nvSpPr>
        <p:spPr>
          <a:xfrm>
            <a:off x="11022553" y="5029200"/>
            <a:ext cx="470263" cy="470263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BAFF7B-53E6-A6F9-54BA-3FC1B58686E4}"/>
              </a:ext>
            </a:extLst>
          </p:cNvPr>
          <p:cNvSpPr/>
          <p:nvPr/>
        </p:nvSpPr>
        <p:spPr>
          <a:xfrm>
            <a:off x="11492816" y="4787214"/>
            <a:ext cx="241985" cy="241985"/>
          </a:xfrm>
          <a:prstGeom prst="rect">
            <a:avLst/>
          </a:prstGeom>
          <a:solidFill>
            <a:srgbClr val="00A3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A92C45-B49D-ACAB-B565-FF6BB01A55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" y="0"/>
            <a:ext cx="11734798" cy="6400799"/>
          </a:xfrm>
          <a:custGeom>
            <a:avLst/>
            <a:gdLst>
              <a:gd name="connsiteX0" fmla="*/ 7364950 w 11734798"/>
              <a:gd name="connsiteY0" fmla="*/ 1371600 h 6400799"/>
              <a:gd name="connsiteX1" fmla="*/ 7364950 w 11734798"/>
              <a:gd name="connsiteY1" fmla="*/ 5029200 h 6400799"/>
              <a:gd name="connsiteX2" fmla="*/ 11022550 w 11734798"/>
              <a:gd name="connsiteY2" fmla="*/ 5029200 h 6400799"/>
              <a:gd name="connsiteX3" fmla="*/ 11022550 w 11734798"/>
              <a:gd name="connsiteY3" fmla="*/ 5499463 h 6400799"/>
              <a:gd name="connsiteX4" fmla="*/ 11492813 w 11734798"/>
              <a:gd name="connsiteY4" fmla="*/ 5499463 h 6400799"/>
              <a:gd name="connsiteX5" fmla="*/ 11492813 w 11734798"/>
              <a:gd name="connsiteY5" fmla="*/ 5029200 h 6400799"/>
              <a:gd name="connsiteX6" fmla="*/ 11022550 w 11734798"/>
              <a:gd name="connsiteY6" fmla="*/ 5029200 h 6400799"/>
              <a:gd name="connsiteX7" fmla="*/ 11022550 w 11734798"/>
              <a:gd name="connsiteY7" fmla="*/ 1371600 h 6400799"/>
              <a:gd name="connsiteX8" fmla="*/ 0 w 11734798"/>
              <a:gd name="connsiteY8" fmla="*/ 0 h 6400799"/>
              <a:gd name="connsiteX9" fmla="*/ 11734798 w 11734798"/>
              <a:gd name="connsiteY9" fmla="*/ 0 h 6400799"/>
              <a:gd name="connsiteX10" fmla="*/ 11734798 w 11734798"/>
              <a:gd name="connsiteY10" fmla="*/ 4787214 h 6400799"/>
              <a:gd name="connsiteX11" fmla="*/ 11492813 w 11734798"/>
              <a:gd name="connsiteY11" fmla="*/ 4787214 h 6400799"/>
              <a:gd name="connsiteX12" fmla="*/ 11492813 w 11734798"/>
              <a:gd name="connsiteY12" fmla="*/ 5029199 h 6400799"/>
              <a:gd name="connsiteX13" fmla="*/ 11734798 w 11734798"/>
              <a:gd name="connsiteY13" fmla="*/ 5029199 h 6400799"/>
              <a:gd name="connsiteX14" fmla="*/ 11734798 w 11734798"/>
              <a:gd name="connsiteY14" fmla="*/ 6400799 h 6400799"/>
              <a:gd name="connsiteX15" fmla="*/ 0 w 11734798"/>
              <a:gd name="connsiteY15" fmla="*/ 6400799 h 64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734798" h="6400799">
                <a:moveTo>
                  <a:pt x="7364950" y="1371600"/>
                </a:moveTo>
                <a:lnTo>
                  <a:pt x="7364950" y="5029200"/>
                </a:lnTo>
                <a:lnTo>
                  <a:pt x="11022550" y="5029200"/>
                </a:lnTo>
                <a:lnTo>
                  <a:pt x="11022550" y="5499463"/>
                </a:lnTo>
                <a:lnTo>
                  <a:pt x="11492813" y="5499463"/>
                </a:lnTo>
                <a:lnTo>
                  <a:pt x="11492813" y="5029200"/>
                </a:lnTo>
                <a:lnTo>
                  <a:pt x="11022550" y="5029200"/>
                </a:lnTo>
                <a:lnTo>
                  <a:pt x="11022550" y="1371600"/>
                </a:lnTo>
                <a:close/>
                <a:moveTo>
                  <a:pt x="0" y="0"/>
                </a:moveTo>
                <a:lnTo>
                  <a:pt x="11734798" y="0"/>
                </a:lnTo>
                <a:lnTo>
                  <a:pt x="11734798" y="4787214"/>
                </a:lnTo>
                <a:lnTo>
                  <a:pt x="11492813" y="4787214"/>
                </a:lnTo>
                <a:lnTo>
                  <a:pt x="11492813" y="5029199"/>
                </a:lnTo>
                <a:lnTo>
                  <a:pt x="11734798" y="5029199"/>
                </a:lnTo>
                <a:lnTo>
                  <a:pt x="11734798" y="6400799"/>
                </a:lnTo>
                <a:lnTo>
                  <a:pt x="0" y="64007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614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0FEEF8-EEF8-B9B5-810C-8AD016F350BB}"/>
              </a:ext>
            </a:extLst>
          </p:cNvPr>
          <p:cNvSpPr/>
          <p:nvPr/>
        </p:nvSpPr>
        <p:spPr>
          <a:xfrm>
            <a:off x="639763" y="457200"/>
            <a:ext cx="10912475" cy="5049333"/>
          </a:xfrm>
          <a:custGeom>
            <a:avLst/>
            <a:gdLst>
              <a:gd name="connsiteX0" fmla="*/ 36577 w 10912475"/>
              <a:gd name="connsiteY0" fmla="*/ 36577 h 5049333"/>
              <a:gd name="connsiteX1" fmla="*/ 36577 w 10912475"/>
              <a:gd name="connsiteY1" fmla="*/ 5012757 h 5049333"/>
              <a:gd name="connsiteX2" fmla="*/ 10875899 w 10912475"/>
              <a:gd name="connsiteY2" fmla="*/ 5012757 h 5049333"/>
              <a:gd name="connsiteX3" fmla="*/ 10875899 w 10912475"/>
              <a:gd name="connsiteY3" fmla="*/ 36577 h 5049333"/>
              <a:gd name="connsiteX4" fmla="*/ 0 w 10912475"/>
              <a:gd name="connsiteY4" fmla="*/ 0 h 5049333"/>
              <a:gd name="connsiteX5" fmla="*/ 10912475 w 10912475"/>
              <a:gd name="connsiteY5" fmla="*/ 0 h 5049333"/>
              <a:gd name="connsiteX6" fmla="*/ 10912475 w 10912475"/>
              <a:gd name="connsiteY6" fmla="*/ 5049333 h 5049333"/>
              <a:gd name="connsiteX7" fmla="*/ 0 w 10912475"/>
              <a:gd name="connsiteY7" fmla="*/ 5049333 h 504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2475" h="5049333">
                <a:moveTo>
                  <a:pt x="36577" y="36577"/>
                </a:moveTo>
                <a:lnTo>
                  <a:pt x="36577" y="5012757"/>
                </a:lnTo>
                <a:lnTo>
                  <a:pt x="10875899" y="5012757"/>
                </a:lnTo>
                <a:lnTo>
                  <a:pt x="10875899" y="36577"/>
                </a:lnTo>
                <a:close/>
                <a:moveTo>
                  <a:pt x="0" y="0"/>
                </a:moveTo>
                <a:lnTo>
                  <a:pt x="10912475" y="0"/>
                </a:lnTo>
                <a:lnTo>
                  <a:pt x="10912475" y="5049333"/>
                </a:lnTo>
                <a:lnTo>
                  <a:pt x="0" y="50493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ACB7C02-25A3-B9BE-2326-650C4C0650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539" y="950976"/>
            <a:ext cx="9921748" cy="40617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36CFF80-799B-5C54-B9EF-54EF6F60A6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3539" y="5643694"/>
            <a:ext cx="9921748" cy="572955"/>
          </a:xfrm>
        </p:spPr>
        <p:txBody>
          <a:bodyPr lIns="0" tIns="0" rIns="0" bIns="0" anchor="ctr">
            <a:noAutofit/>
          </a:bodyPr>
          <a:lstStyle>
            <a:lvl1pPr marL="0" indent="0" algn="r"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31D666-096E-9895-E872-07B935D55522}"/>
              </a:ext>
            </a:extLst>
          </p:cNvPr>
          <p:cNvSpPr/>
          <p:nvPr/>
        </p:nvSpPr>
        <p:spPr>
          <a:xfrm>
            <a:off x="0" y="457200"/>
            <a:ext cx="457199" cy="457199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EA900C-C742-44E2-853A-067D38863FC2}"/>
              </a:ext>
            </a:extLst>
          </p:cNvPr>
          <p:cNvSpPr/>
          <p:nvPr/>
        </p:nvSpPr>
        <p:spPr>
          <a:xfrm>
            <a:off x="457200" y="274638"/>
            <a:ext cx="182562" cy="182562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36F5504-2706-9C7A-A652-3E27C22A5923}"/>
              </a:ext>
            </a:extLst>
          </p:cNvPr>
          <p:cNvSpPr/>
          <p:nvPr/>
        </p:nvSpPr>
        <p:spPr>
          <a:xfrm>
            <a:off x="11552240" y="5506533"/>
            <a:ext cx="365124" cy="365124"/>
          </a:xfrm>
          <a:custGeom>
            <a:avLst/>
            <a:gdLst>
              <a:gd name="connsiteX0" fmla="*/ 36576 w 365124"/>
              <a:gd name="connsiteY0" fmla="*/ 36576 h 365124"/>
              <a:gd name="connsiteX1" fmla="*/ 36576 w 365124"/>
              <a:gd name="connsiteY1" fmla="*/ 328548 h 365124"/>
              <a:gd name="connsiteX2" fmla="*/ 328548 w 365124"/>
              <a:gd name="connsiteY2" fmla="*/ 328548 h 365124"/>
              <a:gd name="connsiteX3" fmla="*/ 328548 w 365124"/>
              <a:gd name="connsiteY3" fmla="*/ 36576 h 365124"/>
              <a:gd name="connsiteX4" fmla="*/ 0 w 365124"/>
              <a:gd name="connsiteY4" fmla="*/ 0 h 365124"/>
              <a:gd name="connsiteX5" fmla="*/ 365124 w 365124"/>
              <a:gd name="connsiteY5" fmla="*/ 0 h 365124"/>
              <a:gd name="connsiteX6" fmla="*/ 365124 w 365124"/>
              <a:gd name="connsiteY6" fmla="*/ 365124 h 365124"/>
              <a:gd name="connsiteX7" fmla="*/ 0 w 365124"/>
              <a:gd name="connsiteY7" fmla="*/ 365124 h 36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124" h="365124">
                <a:moveTo>
                  <a:pt x="36576" y="36576"/>
                </a:moveTo>
                <a:lnTo>
                  <a:pt x="36576" y="328548"/>
                </a:lnTo>
                <a:lnTo>
                  <a:pt x="328548" y="328548"/>
                </a:lnTo>
                <a:lnTo>
                  <a:pt x="328548" y="36576"/>
                </a:lnTo>
                <a:close/>
                <a:moveTo>
                  <a:pt x="0" y="0"/>
                </a:moveTo>
                <a:lnTo>
                  <a:pt x="365124" y="0"/>
                </a:lnTo>
                <a:lnTo>
                  <a:pt x="365124" y="365124"/>
                </a:lnTo>
                <a:lnTo>
                  <a:pt x="0" y="365124"/>
                </a:lnTo>
                <a:close/>
              </a:path>
            </a:pathLst>
          </a:custGeom>
          <a:solidFill>
            <a:srgbClr val="00A3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118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2D1762-935C-3DFF-869F-F876A0673952}"/>
              </a:ext>
            </a:extLst>
          </p:cNvPr>
          <p:cNvSpPr/>
          <p:nvPr/>
        </p:nvSpPr>
        <p:spPr>
          <a:xfrm>
            <a:off x="1295400" y="457200"/>
            <a:ext cx="9601200" cy="5049333"/>
          </a:xfrm>
          <a:custGeom>
            <a:avLst/>
            <a:gdLst>
              <a:gd name="connsiteX0" fmla="*/ 36576 w 10058400"/>
              <a:gd name="connsiteY0" fmla="*/ 36576 h 5049333"/>
              <a:gd name="connsiteX1" fmla="*/ 36576 w 10058400"/>
              <a:gd name="connsiteY1" fmla="*/ 5012758 h 5049333"/>
              <a:gd name="connsiteX2" fmla="*/ 10021824 w 10058400"/>
              <a:gd name="connsiteY2" fmla="*/ 5012758 h 5049333"/>
              <a:gd name="connsiteX3" fmla="*/ 10021824 w 10058400"/>
              <a:gd name="connsiteY3" fmla="*/ 36576 h 5049333"/>
              <a:gd name="connsiteX4" fmla="*/ 0 w 10058400"/>
              <a:gd name="connsiteY4" fmla="*/ 0 h 5049333"/>
              <a:gd name="connsiteX5" fmla="*/ 10058400 w 10058400"/>
              <a:gd name="connsiteY5" fmla="*/ 0 h 5049333"/>
              <a:gd name="connsiteX6" fmla="*/ 10058400 w 10058400"/>
              <a:gd name="connsiteY6" fmla="*/ 5049333 h 5049333"/>
              <a:gd name="connsiteX7" fmla="*/ 0 w 10058400"/>
              <a:gd name="connsiteY7" fmla="*/ 5049333 h 504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8400" h="5049333">
                <a:moveTo>
                  <a:pt x="36576" y="36576"/>
                </a:moveTo>
                <a:lnTo>
                  <a:pt x="36576" y="5012758"/>
                </a:lnTo>
                <a:lnTo>
                  <a:pt x="10021824" y="5012758"/>
                </a:lnTo>
                <a:lnTo>
                  <a:pt x="10021824" y="36576"/>
                </a:lnTo>
                <a:close/>
                <a:moveTo>
                  <a:pt x="0" y="0"/>
                </a:moveTo>
                <a:lnTo>
                  <a:pt x="10058400" y="0"/>
                </a:lnTo>
                <a:lnTo>
                  <a:pt x="10058400" y="5049333"/>
                </a:lnTo>
                <a:lnTo>
                  <a:pt x="0" y="50493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ACB7C02-25A3-B9BE-2326-650C4C0650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9176" y="950976"/>
            <a:ext cx="8610474" cy="40617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36CFF80-799B-5C54-B9EF-54EF6F60A6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9176" y="5643694"/>
            <a:ext cx="8610474" cy="572955"/>
          </a:xfrm>
        </p:spPr>
        <p:txBody>
          <a:bodyPr lIns="0" tIns="0" rIns="0" bIns="0" anchor="ctr">
            <a:noAutofit/>
          </a:bodyPr>
          <a:lstStyle>
            <a:lvl1pPr marL="0" indent="0" algn="r"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CFAE9-FB4C-420D-6D1F-D909FF0EB247}"/>
              </a:ext>
            </a:extLst>
          </p:cNvPr>
          <p:cNvSpPr>
            <a:spLocks noChangeAspect="1"/>
          </p:cNvSpPr>
          <p:nvPr/>
        </p:nvSpPr>
        <p:spPr>
          <a:xfrm>
            <a:off x="292608" y="292608"/>
            <a:ext cx="571500" cy="57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07CFEA-5506-10FA-BF9A-48D713892FD2}"/>
              </a:ext>
            </a:extLst>
          </p:cNvPr>
          <p:cNvSpPr>
            <a:spLocks noChangeAspect="1"/>
          </p:cNvSpPr>
          <p:nvPr/>
        </p:nvSpPr>
        <p:spPr>
          <a:xfrm>
            <a:off x="146304" y="5961888"/>
            <a:ext cx="292608" cy="292608"/>
          </a:xfrm>
          <a:prstGeom prst="rect">
            <a:avLst/>
          </a:prstGeom>
          <a:solidFill>
            <a:srgbClr val="8F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D55701-64DD-DCE6-9C94-53C2D99CDA90}"/>
              </a:ext>
            </a:extLst>
          </p:cNvPr>
          <p:cNvSpPr>
            <a:spLocks noChangeAspect="1"/>
          </p:cNvSpPr>
          <p:nvPr/>
        </p:nvSpPr>
        <p:spPr>
          <a:xfrm>
            <a:off x="0" y="6254496"/>
            <a:ext cx="146304" cy="146304"/>
          </a:xfrm>
          <a:prstGeom prst="rect">
            <a:avLst/>
          </a:prstGeom>
          <a:solidFill>
            <a:srgbClr val="CC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589386-711E-EF28-E92B-1669C90926A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292608" cy="292608"/>
          </a:xfrm>
          <a:prstGeom prst="rect">
            <a:avLst/>
          </a:prstGeom>
          <a:solidFill>
            <a:srgbClr val="B24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219E9-62EB-3F60-7768-106750FF399D}"/>
              </a:ext>
            </a:extLst>
          </p:cNvPr>
          <p:cNvSpPr>
            <a:spLocks noChangeAspect="1"/>
          </p:cNvSpPr>
          <p:nvPr/>
        </p:nvSpPr>
        <p:spPr>
          <a:xfrm>
            <a:off x="292608" y="1835150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C6CECC-D81A-E232-164C-E8DF7D623382}"/>
              </a:ext>
            </a:extLst>
          </p:cNvPr>
          <p:cNvSpPr>
            <a:spLocks noChangeAspect="1"/>
          </p:cNvSpPr>
          <p:nvPr/>
        </p:nvSpPr>
        <p:spPr>
          <a:xfrm>
            <a:off x="146304" y="2127758"/>
            <a:ext cx="146304" cy="146304"/>
          </a:xfrm>
          <a:prstGeom prst="rect">
            <a:avLst/>
          </a:prstGeom>
          <a:solidFill>
            <a:srgbClr val="FFE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B44FED-BFFE-C9E6-EEA1-F2ABAD011967}"/>
              </a:ext>
            </a:extLst>
          </p:cNvPr>
          <p:cNvSpPr>
            <a:spLocks noChangeAspect="1"/>
          </p:cNvSpPr>
          <p:nvPr/>
        </p:nvSpPr>
        <p:spPr>
          <a:xfrm>
            <a:off x="585216" y="3391408"/>
            <a:ext cx="571500" cy="571500"/>
          </a:xfrm>
          <a:custGeom>
            <a:avLst/>
            <a:gdLst>
              <a:gd name="connsiteX0" fmla="*/ 36576 w 571500"/>
              <a:gd name="connsiteY0" fmla="*/ 36576 h 571500"/>
              <a:gd name="connsiteX1" fmla="*/ 36576 w 571500"/>
              <a:gd name="connsiteY1" fmla="*/ 534924 h 571500"/>
              <a:gd name="connsiteX2" fmla="*/ 534924 w 571500"/>
              <a:gd name="connsiteY2" fmla="*/ 534924 h 571500"/>
              <a:gd name="connsiteX3" fmla="*/ 534924 w 571500"/>
              <a:gd name="connsiteY3" fmla="*/ 36576 h 571500"/>
              <a:gd name="connsiteX4" fmla="*/ 0 w 571500"/>
              <a:gd name="connsiteY4" fmla="*/ 0 h 571500"/>
              <a:gd name="connsiteX5" fmla="*/ 571500 w 571500"/>
              <a:gd name="connsiteY5" fmla="*/ 0 h 571500"/>
              <a:gd name="connsiteX6" fmla="*/ 571500 w 571500"/>
              <a:gd name="connsiteY6" fmla="*/ 571500 h 571500"/>
              <a:gd name="connsiteX7" fmla="*/ 0 w 571500"/>
              <a:gd name="connsiteY7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500" h="571500">
                <a:moveTo>
                  <a:pt x="36576" y="36576"/>
                </a:moveTo>
                <a:lnTo>
                  <a:pt x="36576" y="534924"/>
                </a:lnTo>
                <a:lnTo>
                  <a:pt x="534924" y="534924"/>
                </a:lnTo>
                <a:lnTo>
                  <a:pt x="534924" y="36576"/>
                </a:lnTo>
                <a:close/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close/>
              </a:path>
            </a:pathLst>
          </a:custGeom>
          <a:solidFill>
            <a:srgbClr val="8BA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B140F7-2D3F-23A1-4D5D-686F0413DA3D}"/>
              </a:ext>
            </a:extLst>
          </p:cNvPr>
          <p:cNvSpPr>
            <a:spLocks noChangeAspect="1"/>
          </p:cNvSpPr>
          <p:nvPr/>
        </p:nvSpPr>
        <p:spPr>
          <a:xfrm>
            <a:off x="438912" y="3245104"/>
            <a:ext cx="146304" cy="146304"/>
          </a:xfrm>
          <a:prstGeom prst="rect">
            <a:avLst/>
          </a:prstGeom>
          <a:solidFill>
            <a:srgbClr val="708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2EB12D-7C6C-8BA1-7F4F-0EEEC0D0E7A2}"/>
              </a:ext>
            </a:extLst>
          </p:cNvPr>
          <p:cNvSpPr>
            <a:spLocks noChangeAspect="1"/>
          </p:cNvSpPr>
          <p:nvPr/>
        </p:nvSpPr>
        <p:spPr>
          <a:xfrm>
            <a:off x="431292" y="4933951"/>
            <a:ext cx="571500" cy="571500"/>
          </a:xfrm>
          <a:prstGeom prst="rect">
            <a:avLst/>
          </a:prstGeom>
          <a:solidFill>
            <a:srgbClr val="7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DCECE0-510E-9CB2-D7D6-9DB146E081F2}"/>
              </a:ext>
            </a:extLst>
          </p:cNvPr>
          <p:cNvSpPr>
            <a:spLocks noChangeAspect="1"/>
          </p:cNvSpPr>
          <p:nvPr/>
        </p:nvSpPr>
        <p:spPr>
          <a:xfrm>
            <a:off x="1002792" y="5506533"/>
            <a:ext cx="292608" cy="292608"/>
          </a:xfrm>
          <a:prstGeom prst="rect">
            <a:avLst/>
          </a:prstGeom>
          <a:solidFill>
            <a:srgbClr val="009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5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2229178"/>
            <a:ext cx="10910888" cy="1199822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2" y="3521075"/>
            <a:ext cx="10910888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2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5CD31F5-4002-F777-6ECE-F4AAD506D148}"/>
              </a:ext>
            </a:extLst>
          </p:cNvPr>
          <p:cNvSpPr/>
          <p:nvPr/>
        </p:nvSpPr>
        <p:spPr>
          <a:xfrm>
            <a:off x="6095999" y="0"/>
            <a:ext cx="5638802" cy="6400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6FFCF8-666B-7586-B397-641E01F0D73D}"/>
              </a:ext>
            </a:extLst>
          </p:cNvPr>
          <p:cNvSpPr>
            <a:spLocks noChangeAspect="1"/>
          </p:cNvSpPr>
          <p:nvPr/>
        </p:nvSpPr>
        <p:spPr>
          <a:xfrm>
            <a:off x="6096000" y="457200"/>
            <a:ext cx="146304" cy="146304"/>
          </a:xfrm>
          <a:prstGeom prst="rect">
            <a:avLst/>
          </a:prstGeom>
          <a:solidFill>
            <a:srgbClr val="FFE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660FEBC7-DACB-41DF-D866-C1716116A0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5638800" cy="6400800"/>
          </a:xfrm>
          <a:custGeom>
            <a:avLst/>
            <a:gdLst>
              <a:gd name="connsiteX0" fmla="*/ 0 w 5638800"/>
              <a:gd name="connsiteY0" fmla="*/ 0 h 6400800"/>
              <a:gd name="connsiteX1" fmla="*/ 5638800 w 5638800"/>
              <a:gd name="connsiteY1" fmla="*/ 0 h 6400800"/>
              <a:gd name="connsiteX2" fmla="*/ 5638800 w 5638800"/>
              <a:gd name="connsiteY2" fmla="*/ 6400800 h 6400800"/>
              <a:gd name="connsiteX3" fmla="*/ 571500 w 5638800"/>
              <a:gd name="connsiteY3" fmla="*/ 6400800 h 6400800"/>
              <a:gd name="connsiteX4" fmla="*/ 571500 w 5638800"/>
              <a:gd name="connsiteY4" fmla="*/ 5829300 h 6400800"/>
              <a:gd name="connsiteX5" fmla="*/ 770729 w 5638800"/>
              <a:gd name="connsiteY5" fmla="*/ 5829300 h 6400800"/>
              <a:gd name="connsiteX6" fmla="*/ 770729 w 5638800"/>
              <a:gd name="connsiteY6" fmla="*/ 5630071 h 6400800"/>
              <a:gd name="connsiteX7" fmla="*/ 571500 w 5638800"/>
              <a:gd name="connsiteY7" fmla="*/ 5630071 h 6400800"/>
              <a:gd name="connsiteX8" fmla="*/ 571500 w 5638800"/>
              <a:gd name="connsiteY8" fmla="*/ 5829300 h 6400800"/>
              <a:gd name="connsiteX9" fmla="*/ 0 w 5638800"/>
              <a:gd name="connsiteY9" fmla="*/ 5829300 h 6400800"/>
              <a:gd name="connsiteX10" fmla="*/ 0 w 5638800"/>
              <a:gd name="connsiteY10" fmla="*/ 603504 h 6400800"/>
              <a:gd name="connsiteX11" fmla="*/ 146304 w 5638800"/>
              <a:gd name="connsiteY11" fmla="*/ 603504 h 6400800"/>
              <a:gd name="connsiteX12" fmla="*/ 146304 w 5638800"/>
              <a:gd name="connsiteY12" fmla="*/ 457200 h 6400800"/>
              <a:gd name="connsiteX13" fmla="*/ 0 w 5638800"/>
              <a:gd name="connsiteY13" fmla="*/ 4572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38800" h="6400800">
                <a:moveTo>
                  <a:pt x="0" y="0"/>
                </a:moveTo>
                <a:lnTo>
                  <a:pt x="5638800" y="0"/>
                </a:lnTo>
                <a:lnTo>
                  <a:pt x="5638800" y="6400800"/>
                </a:lnTo>
                <a:lnTo>
                  <a:pt x="571500" y="6400800"/>
                </a:lnTo>
                <a:lnTo>
                  <a:pt x="571500" y="5829300"/>
                </a:lnTo>
                <a:lnTo>
                  <a:pt x="770729" y="5829300"/>
                </a:lnTo>
                <a:lnTo>
                  <a:pt x="770729" y="5630071"/>
                </a:lnTo>
                <a:lnTo>
                  <a:pt x="571500" y="5630071"/>
                </a:lnTo>
                <a:lnTo>
                  <a:pt x="571500" y="5829300"/>
                </a:lnTo>
                <a:lnTo>
                  <a:pt x="0" y="5829300"/>
                </a:lnTo>
                <a:lnTo>
                  <a:pt x="0" y="603504"/>
                </a:lnTo>
                <a:lnTo>
                  <a:pt x="146304" y="603504"/>
                </a:lnTo>
                <a:lnTo>
                  <a:pt x="146304" y="457200"/>
                </a:lnTo>
                <a:lnTo>
                  <a:pt x="0" y="4572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F35231-9BDD-C42E-DE3A-68510B894498}"/>
              </a:ext>
            </a:extLst>
          </p:cNvPr>
          <p:cNvSpPr/>
          <p:nvPr/>
        </p:nvSpPr>
        <p:spPr>
          <a:xfrm>
            <a:off x="0" y="0"/>
            <a:ext cx="6096000" cy="6400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3EC6BE87-7664-F6C7-5FCF-6351F4F50B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657" y="676656"/>
            <a:ext cx="4742687" cy="4443983"/>
          </a:xfrm>
        </p:spPr>
        <p:txBody>
          <a:bodyPr lIns="182880" tIns="182880" rIns="182880" bIns="182880"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36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691B93-260E-CD76-8C4B-5EBE346F3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211" y="5486398"/>
            <a:ext cx="3726134" cy="730251"/>
          </a:xfrm>
        </p:spPr>
        <p:txBody>
          <a:bodyPr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6FFA86E1-BFAE-9F25-CA4E-252A03941163}"/>
              </a:ext>
            </a:extLst>
          </p:cNvPr>
          <p:cNvSpPr>
            <a:spLocks noEditPoints="1"/>
          </p:cNvSpPr>
          <p:nvPr/>
        </p:nvSpPr>
        <p:spPr bwMode="auto">
          <a:xfrm>
            <a:off x="457201" y="457200"/>
            <a:ext cx="5181600" cy="5510712"/>
          </a:xfrm>
          <a:custGeom>
            <a:avLst/>
            <a:gdLst>
              <a:gd name="T0" fmla="*/ 2467 w 12186"/>
              <a:gd name="T1" fmla="*/ 12960 h 12960"/>
              <a:gd name="T2" fmla="*/ 910 w 12186"/>
              <a:gd name="T3" fmla="*/ 11403 h 12960"/>
              <a:gd name="T4" fmla="*/ 0 w 12186"/>
              <a:gd name="T5" fmla="*/ 11403 h 12960"/>
              <a:gd name="T6" fmla="*/ 0 w 12186"/>
              <a:gd name="T7" fmla="*/ 0 h 12960"/>
              <a:gd name="T8" fmla="*/ 12186 w 12186"/>
              <a:gd name="T9" fmla="*/ 0 h 12960"/>
              <a:gd name="T10" fmla="*/ 12186 w 12186"/>
              <a:gd name="T11" fmla="*/ 11403 h 12960"/>
              <a:gd name="T12" fmla="*/ 2467 w 12186"/>
              <a:gd name="T13" fmla="*/ 11403 h 12960"/>
              <a:gd name="T14" fmla="*/ 2467 w 12186"/>
              <a:gd name="T15" fmla="*/ 12960 h 12960"/>
              <a:gd name="T16" fmla="*/ 105 w 12186"/>
              <a:gd name="T17" fmla="*/ 11298 h 12960"/>
              <a:gd name="T18" fmla="*/ 954 w 12186"/>
              <a:gd name="T19" fmla="*/ 11298 h 12960"/>
              <a:gd name="T20" fmla="*/ 2361 w 12186"/>
              <a:gd name="T21" fmla="*/ 12707 h 12960"/>
              <a:gd name="T22" fmla="*/ 2361 w 12186"/>
              <a:gd name="T23" fmla="*/ 11298 h 12960"/>
              <a:gd name="T24" fmla="*/ 12082 w 12186"/>
              <a:gd name="T25" fmla="*/ 11298 h 12960"/>
              <a:gd name="T26" fmla="*/ 12082 w 12186"/>
              <a:gd name="T27" fmla="*/ 105 h 12960"/>
              <a:gd name="T28" fmla="*/ 105 w 12186"/>
              <a:gd name="T29" fmla="*/ 105 h 12960"/>
              <a:gd name="T30" fmla="*/ 105 w 12186"/>
              <a:gd name="T31" fmla="*/ 11298 h 12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86" h="12960">
                <a:moveTo>
                  <a:pt x="2467" y="12960"/>
                </a:moveTo>
                <a:lnTo>
                  <a:pt x="910" y="11403"/>
                </a:lnTo>
                <a:lnTo>
                  <a:pt x="0" y="11403"/>
                </a:lnTo>
                <a:lnTo>
                  <a:pt x="0" y="0"/>
                </a:lnTo>
                <a:lnTo>
                  <a:pt x="12186" y="0"/>
                </a:lnTo>
                <a:lnTo>
                  <a:pt x="12186" y="11403"/>
                </a:lnTo>
                <a:lnTo>
                  <a:pt x="2467" y="11403"/>
                </a:lnTo>
                <a:lnTo>
                  <a:pt x="2467" y="12960"/>
                </a:lnTo>
                <a:close/>
                <a:moveTo>
                  <a:pt x="105" y="11298"/>
                </a:moveTo>
                <a:lnTo>
                  <a:pt x="954" y="11298"/>
                </a:lnTo>
                <a:lnTo>
                  <a:pt x="2361" y="12707"/>
                </a:lnTo>
                <a:lnTo>
                  <a:pt x="2361" y="11298"/>
                </a:lnTo>
                <a:lnTo>
                  <a:pt x="12082" y="11298"/>
                </a:lnTo>
                <a:lnTo>
                  <a:pt x="12082" y="105"/>
                </a:lnTo>
                <a:lnTo>
                  <a:pt x="105" y="105"/>
                </a:lnTo>
                <a:lnTo>
                  <a:pt x="105" y="112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C6034B-EF63-5CEE-25CE-DA670BFADFDE}"/>
              </a:ext>
            </a:extLst>
          </p:cNvPr>
          <p:cNvSpPr>
            <a:spLocks noChangeAspect="1"/>
          </p:cNvSpPr>
          <p:nvPr/>
        </p:nvSpPr>
        <p:spPr>
          <a:xfrm>
            <a:off x="0" y="4996359"/>
            <a:ext cx="310898" cy="310898"/>
          </a:xfrm>
          <a:prstGeom prst="rect">
            <a:avLst/>
          </a:prstGeom>
          <a:solidFill>
            <a:srgbClr val="B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1B094E-5CE6-5E29-2DFB-87FFAEDC011C}"/>
              </a:ext>
            </a:extLst>
          </p:cNvPr>
          <p:cNvSpPr>
            <a:spLocks noChangeAspect="1"/>
          </p:cNvSpPr>
          <p:nvPr/>
        </p:nvSpPr>
        <p:spPr>
          <a:xfrm>
            <a:off x="5803392" y="165757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8B0E1D-0343-F5C6-B450-42D4F928E640}"/>
              </a:ext>
            </a:extLst>
          </p:cNvPr>
          <p:cNvSpPr>
            <a:spLocks noChangeAspect="1"/>
          </p:cNvSpPr>
          <p:nvPr/>
        </p:nvSpPr>
        <p:spPr>
          <a:xfrm>
            <a:off x="6667500" y="5630071"/>
            <a:ext cx="199229" cy="199229"/>
          </a:xfrm>
          <a:prstGeom prst="rect">
            <a:avLst/>
          </a:prstGeom>
          <a:solidFill>
            <a:srgbClr val="FFC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CF93A1-A915-A1C5-2F61-0C7F82FC33B9}"/>
              </a:ext>
            </a:extLst>
          </p:cNvPr>
          <p:cNvSpPr>
            <a:spLocks noChangeAspect="1"/>
          </p:cNvSpPr>
          <p:nvPr/>
        </p:nvSpPr>
        <p:spPr>
          <a:xfrm>
            <a:off x="6096000" y="5829300"/>
            <a:ext cx="571500" cy="57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9D3BEC-2912-69BF-7B9E-3B0D1B2D8746}"/>
              </a:ext>
            </a:extLst>
          </p:cNvPr>
          <p:cNvSpPr>
            <a:spLocks noChangeAspect="1"/>
          </p:cNvSpPr>
          <p:nvPr/>
        </p:nvSpPr>
        <p:spPr>
          <a:xfrm>
            <a:off x="310897" y="5307257"/>
            <a:ext cx="146304" cy="146304"/>
          </a:xfrm>
          <a:prstGeom prst="rect">
            <a:avLst/>
          </a:prstGeom>
          <a:solidFill>
            <a:srgbClr val="009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0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6076A10-3D56-FCAB-785E-70B2C43D4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3" y="347472"/>
            <a:ext cx="7163434" cy="64008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763" y="1350964"/>
            <a:ext cx="7163434" cy="4865686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7D73A8-1A02-9040-4814-89E9B5B3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2960" y="0"/>
            <a:ext cx="3291840" cy="6400800"/>
          </a:xfrm>
          <a:prstGeom prst="rect">
            <a:avLst/>
          </a:prstGeom>
          <a:solidFill>
            <a:srgbClr val="E9E9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9404670-4FA2-D10A-53E2-CB00FF4577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808720" y="364373"/>
            <a:ext cx="2560320" cy="176479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300"/>
              </a:spcAft>
              <a:buNone/>
              <a:defRPr sz="1800">
                <a:latin typeface="IntelOne Text Medium" panose="020B0703020203020204" pitchFamily="34" charset="0"/>
              </a:defRPr>
            </a:lvl2pPr>
            <a:lvl3pPr marL="0" indent="0" algn="ctr">
              <a:spcAft>
                <a:spcPts val="300"/>
              </a:spcAft>
              <a:buNone/>
              <a:defRPr sz="1200">
                <a:latin typeface="+mn-lt"/>
              </a:defRPr>
            </a:lvl3pPr>
            <a:lvl4pPr marL="0" indent="0" algn="ctr">
              <a:buNone/>
              <a:defRPr sz="1100"/>
            </a:lvl4pPr>
            <a:lvl5pPr marL="0" indent="0" algn="ctr">
              <a:buNone/>
              <a:defRPr sz="105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2C87E21-ABE7-0DBF-35CF-3B4D18C0218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808720" y="2317311"/>
            <a:ext cx="2560320" cy="176479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300"/>
              </a:spcAft>
              <a:buNone/>
              <a:defRPr sz="1800">
                <a:latin typeface="IntelOne Text Medium" panose="020B0703020203020204" pitchFamily="34" charset="0"/>
              </a:defRPr>
            </a:lvl2pPr>
            <a:lvl3pPr marL="0" indent="0" algn="ctr">
              <a:spcAft>
                <a:spcPts val="300"/>
              </a:spcAft>
              <a:buNone/>
              <a:defRPr sz="1200">
                <a:latin typeface="+mn-lt"/>
              </a:defRPr>
            </a:lvl3pPr>
            <a:lvl4pPr marL="0" indent="0" algn="ctr">
              <a:buNone/>
              <a:defRPr sz="1100"/>
            </a:lvl4pPr>
            <a:lvl5pPr marL="0" indent="0" algn="ctr">
              <a:buNone/>
              <a:defRPr sz="105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431B744-B2A5-4A1B-8757-FCC0C8D8CF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808720" y="4270249"/>
            <a:ext cx="2560320" cy="176479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300"/>
              </a:spcAft>
              <a:buNone/>
              <a:defRPr sz="1800">
                <a:latin typeface="IntelOne Text Medium" panose="020B0703020203020204" pitchFamily="34" charset="0"/>
              </a:defRPr>
            </a:lvl2pPr>
            <a:lvl3pPr marL="0" indent="0" algn="ctr">
              <a:spcAft>
                <a:spcPts val="300"/>
              </a:spcAft>
              <a:buNone/>
              <a:defRPr sz="1200">
                <a:latin typeface="+mn-lt"/>
              </a:defRPr>
            </a:lvl3pPr>
            <a:lvl4pPr marL="0" indent="0" algn="ctr">
              <a:buNone/>
              <a:defRPr sz="1100"/>
            </a:lvl4pPr>
            <a:lvl5pPr marL="0" indent="0" algn="ctr">
              <a:buNone/>
              <a:defRPr sz="105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52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65D6C79-9D37-0E13-82D2-107B38018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3" y="347472"/>
            <a:ext cx="10912474" cy="64008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763" y="1352550"/>
            <a:ext cx="10912474" cy="2478551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7D73A8-1A02-9040-4814-89E9B5B3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4100362"/>
            <a:ext cx="11734799" cy="2300438"/>
          </a:xfrm>
          <a:prstGeom prst="rect">
            <a:avLst/>
          </a:prstGeom>
          <a:solidFill>
            <a:srgbClr val="E9E9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00D2AC-5CCB-2AD0-E11C-55F9EDAE8C4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9762" y="4466122"/>
            <a:ext cx="3513985" cy="1568918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300"/>
              </a:spcAft>
              <a:buNone/>
              <a:defRPr sz="1800">
                <a:latin typeface="IntelOne Text Medium" panose="020B0703020203020204" pitchFamily="34" charset="0"/>
              </a:defRPr>
            </a:lvl2pPr>
            <a:lvl3pPr marL="0" indent="0" algn="ctr">
              <a:spcAft>
                <a:spcPts val="300"/>
              </a:spcAft>
              <a:buNone/>
              <a:defRPr sz="1200">
                <a:latin typeface="+mn-lt"/>
              </a:defRPr>
            </a:lvl3pPr>
            <a:lvl4pPr marL="0" indent="0" algn="ctr">
              <a:buNone/>
              <a:defRPr sz="1100"/>
            </a:lvl4pPr>
            <a:lvl5pPr marL="0" indent="0" algn="ctr">
              <a:buNone/>
              <a:defRPr sz="105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3FEB52B4-A5FA-94B7-AF0F-679406C14E7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39008" y="4466122"/>
            <a:ext cx="3513985" cy="1568918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300"/>
              </a:spcAft>
              <a:buNone/>
              <a:defRPr sz="1800">
                <a:latin typeface="IntelOne Text Medium" panose="020B0703020203020204" pitchFamily="34" charset="0"/>
              </a:defRPr>
            </a:lvl2pPr>
            <a:lvl3pPr marL="0" indent="0" algn="ctr">
              <a:spcAft>
                <a:spcPts val="300"/>
              </a:spcAft>
              <a:buNone/>
              <a:defRPr sz="1200">
                <a:latin typeface="+mn-lt"/>
              </a:defRPr>
            </a:lvl3pPr>
            <a:lvl4pPr marL="0" indent="0" algn="ctr">
              <a:buNone/>
              <a:defRPr sz="1100"/>
            </a:lvl4pPr>
            <a:lvl5pPr marL="0" indent="0" algn="ctr">
              <a:buNone/>
              <a:defRPr sz="105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F3380B29-5A86-7650-A63A-8317825B682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36665" y="4466122"/>
            <a:ext cx="3513985" cy="1568918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300"/>
              </a:spcAft>
              <a:buNone/>
              <a:defRPr sz="1800">
                <a:latin typeface="IntelOne Text Medium" panose="020B0703020203020204" pitchFamily="34" charset="0"/>
              </a:defRPr>
            </a:lvl2pPr>
            <a:lvl3pPr marL="0" indent="0" algn="ctr">
              <a:spcAft>
                <a:spcPts val="300"/>
              </a:spcAft>
              <a:buNone/>
              <a:defRPr sz="1200">
                <a:latin typeface="+mn-lt"/>
              </a:defRPr>
            </a:lvl3pPr>
            <a:lvl4pPr marL="0" indent="0" algn="ctr">
              <a:buNone/>
              <a:defRPr sz="1100"/>
            </a:lvl4pPr>
            <a:lvl5pPr marL="0" indent="0" algn="ctr">
              <a:buNone/>
              <a:defRPr sz="105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156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Fram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914400"/>
            <a:ext cx="10363200" cy="5029200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CE575-6B8D-CE65-CA71-FF4D4B610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1734800" cy="457200"/>
          </a:xfrm>
          <a:prstGeom prst="rect">
            <a:avLst/>
          </a:prstGeom>
          <a:solidFill>
            <a:srgbClr val="F2F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DAB1-EFD9-4743-BC94-47F323AA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57200" cy="6400800"/>
          </a:xfrm>
          <a:prstGeom prst="rect">
            <a:avLst/>
          </a:prstGeom>
          <a:solidFill>
            <a:srgbClr val="F2F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718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gradFill>
          <a:gsLst>
            <a:gs pos="0">
              <a:srgbClr val="0046C8"/>
            </a:gs>
            <a:gs pos="100000">
              <a:srgbClr val="004A8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64A66B-5F35-B525-5F16-CE644AB17A81}"/>
              </a:ext>
            </a:extLst>
          </p:cNvPr>
          <p:cNvGrpSpPr>
            <a:grpSpLocks noChangeAspect="1"/>
          </p:cNvGrpSpPr>
          <p:nvPr/>
        </p:nvGrpSpPr>
        <p:grpSpPr>
          <a:xfrm>
            <a:off x="4144824" y="2606040"/>
            <a:ext cx="3902352" cy="1645920"/>
            <a:chOff x="1314450" y="6391094"/>
            <a:chExt cx="997266" cy="420623"/>
          </a:xfrm>
          <a:solidFill>
            <a:schemeClr val="tx1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482DD91-686E-21D8-6E71-9F445071C9DB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C7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+mn-lt"/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F7CA66F-111B-6F13-4BE3-096E930B219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+mn-lt"/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672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3F97-6513-314A-BEB3-8AC3A43C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C1008-6364-A640-BA0B-D8775884B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AB27E-7D19-9148-AFBE-D10DF7C1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B2F-DBDD-3343-AB56-539EF251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2543B-D933-004D-99FF-224DE8B9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59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2051-0F5B-C58C-2A9A-741B6D23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62B5C-0969-7B31-6620-999C231B0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DF4D3-CE12-78CE-74A2-87FAA228C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EAFCF-EC59-417E-76A2-436432A0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29A4-495A-4C85-A1B6-86135664AF85}" type="datetimeFigureOut">
              <a:rPr lang="en-IN" smtClean="0"/>
              <a:t>13-05-2026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C896D-ED84-460F-EC90-7812F7B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8F576-6F40-73C2-989A-81A21AE9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8515-2336-40B4-9BBC-12AF94C365A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78356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457201"/>
            <a:ext cx="5454650" cy="575945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4" y="2936063"/>
            <a:ext cx="4816473" cy="309802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8563" y="639763"/>
            <a:ext cx="5089524" cy="9144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8563" y="1919923"/>
            <a:ext cx="5089524" cy="4114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E42F70-ADFC-0CF5-A74D-1BC115862B76}"/>
              </a:ext>
            </a:extLst>
          </p:cNvPr>
          <p:cNvSpPr/>
          <p:nvPr/>
        </p:nvSpPr>
        <p:spPr>
          <a:xfrm flipH="1" flipV="1">
            <a:off x="481653" y="2777953"/>
            <a:ext cx="158111" cy="158111"/>
          </a:xfrm>
          <a:prstGeom prst="rect">
            <a:avLst/>
          </a:prstGeom>
          <a:solidFill>
            <a:srgbClr val="00A3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D3FE73-2866-D8A4-681F-C9451CCD37B0}"/>
              </a:ext>
            </a:extLst>
          </p:cNvPr>
          <p:cNvSpPr/>
          <p:nvPr/>
        </p:nvSpPr>
        <p:spPr>
          <a:xfrm flipH="1" flipV="1">
            <a:off x="-1" y="2296300"/>
            <a:ext cx="481653" cy="48165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9813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6412" y="1930709"/>
            <a:ext cx="4694237" cy="1828800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412" y="3851583"/>
            <a:ext cx="4694237" cy="17367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948E5E-5D17-0E8B-32D3-2E9410BD0A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9763" y="639762"/>
            <a:ext cx="5576887" cy="557688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287158-3025-7C8A-CD6D-9232B9F1AEAD}"/>
              </a:ext>
            </a:extLst>
          </p:cNvPr>
          <p:cNvSpPr/>
          <p:nvPr/>
        </p:nvSpPr>
        <p:spPr>
          <a:xfrm>
            <a:off x="6216650" y="0"/>
            <a:ext cx="639762" cy="6397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3BA077-38B4-932B-1303-E56A14D9ECE1}"/>
              </a:ext>
            </a:extLst>
          </p:cNvPr>
          <p:cNvSpPr/>
          <p:nvPr/>
        </p:nvSpPr>
        <p:spPr>
          <a:xfrm>
            <a:off x="6856412" y="639762"/>
            <a:ext cx="286654" cy="286654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94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1464" y="1942307"/>
            <a:ext cx="8790774" cy="2789237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66CE9-DB9D-D512-C765-A7750094FCE7}"/>
              </a:ext>
            </a:extLst>
          </p:cNvPr>
          <p:cNvSpPr>
            <a:spLocks noChangeAspect="1"/>
          </p:cNvSpPr>
          <p:nvPr/>
        </p:nvSpPr>
        <p:spPr>
          <a:xfrm>
            <a:off x="862742" y="1888664"/>
            <a:ext cx="571500" cy="57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9D9BD-6129-A8E6-7A06-F4625BCAE927}"/>
              </a:ext>
            </a:extLst>
          </p:cNvPr>
          <p:cNvSpPr>
            <a:spLocks noChangeAspect="1"/>
          </p:cNvSpPr>
          <p:nvPr/>
        </p:nvSpPr>
        <p:spPr>
          <a:xfrm>
            <a:off x="1421892" y="4524668"/>
            <a:ext cx="571500" cy="571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30731C-F30B-06E1-F3B3-B408AC4D4E6E}"/>
              </a:ext>
            </a:extLst>
          </p:cNvPr>
          <p:cNvSpPr>
            <a:spLocks noChangeAspect="1"/>
          </p:cNvSpPr>
          <p:nvPr/>
        </p:nvSpPr>
        <p:spPr>
          <a:xfrm>
            <a:off x="1993392" y="4228623"/>
            <a:ext cx="292608" cy="292608"/>
          </a:xfrm>
          <a:prstGeom prst="rect">
            <a:avLst/>
          </a:prstGeom>
          <a:solidFill>
            <a:srgbClr val="708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D3E06A-0066-0A52-CB3C-65C3FAA549F7}"/>
              </a:ext>
            </a:extLst>
          </p:cNvPr>
          <p:cNvSpPr>
            <a:spLocks noChangeAspect="1"/>
          </p:cNvSpPr>
          <p:nvPr/>
        </p:nvSpPr>
        <p:spPr>
          <a:xfrm>
            <a:off x="3054096" y="5682994"/>
            <a:ext cx="146304" cy="146304"/>
          </a:xfrm>
          <a:prstGeom prst="rect">
            <a:avLst/>
          </a:prstGeom>
          <a:solidFill>
            <a:srgbClr val="009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6456D1-D3AF-E959-3FBD-26D180E4609A}"/>
              </a:ext>
            </a:extLst>
          </p:cNvPr>
          <p:cNvSpPr>
            <a:spLocks noChangeAspect="1"/>
          </p:cNvSpPr>
          <p:nvPr/>
        </p:nvSpPr>
        <p:spPr>
          <a:xfrm>
            <a:off x="2761464" y="5390388"/>
            <a:ext cx="292608" cy="2926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694FD6-7516-97B9-98BA-2A9F5F20E11E}"/>
              </a:ext>
            </a:extLst>
          </p:cNvPr>
          <p:cNvSpPr>
            <a:spLocks noChangeAspect="1"/>
          </p:cNvSpPr>
          <p:nvPr/>
        </p:nvSpPr>
        <p:spPr>
          <a:xfrm>
            <a:off x="1764792" y="1327150"/>
            <a:ext cx="146304" cy="146304"/>
          </a:xfrm>
          <a:prstGeom prst="rect">
            <a:avLst/>
          </a:prstGeom>
          <a:solidFill>
            <a:srgbClr val="00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8EC434-389C-9A27-15E6-16D925C7E18F}"/>
              </a:ext>
            </a:extLst>
          </p:cNvPr>
          <p:cNvSpPr>
            <a:spLocks noChangeAspect="1"/>
          </p:cNvSpPr>
          <p:nvPr/>
        </p:nvSpPr>
        <p:spPr>
          <a:xfrm>
            <a:off x="1911096" y="184150"/>
            <a:ext cx="1143000" cy="1143000"/>
          </a:xfrm>
          <a:custGeom>
            <a:avLst/>
            <a:gdLst>
              <a:gd name="connsiteX0" fmla="*/ 36576 w 1143000"/>
              <a:gd name="connsiteY0" fmla="*/ 36576 h 1143000"/>
              <a:gd name="connsiteX1" fmla="*/ 36576 w 1143000"/>
              <a:gd name="connsiteY1" fmla="*/ 1106424 h 1143000"/>
              <a:gd name="connsiteX2" fmla="*/ 1106424 w 1143000"/>
              <a:gd name="connsiteY2" fmla="*/ 1106424 h 1143000"/>
              <a:gd name="connsiteX3" fmla="*/ 1106424 w 1143000"/>
              <a:gd name="connsiteY3" fmla="*/ 36576 h 1143000"/>
              <a:gd name="connsiteX4" fmla="*/ 0 w 1143000"/>
              <a:gd name="connsiteY4" fmla="*/ 0 h 1143000"/>
              <a:gd name="connsiteX5" fmla="*/ 1143000 w 1143000"/>
              <a:gd name="connsiteY5" fmla="*/ 0 h 1143000"/>
              <a:gd name="connsiteX6" fmla="*/ 1143000 w 1143000"/>
              <a:gd name="connsiteY6" fmla="*/ 1143000 h 1143000"/>
              <a:gd name="connsiteX7" fmla="*/ 0 w 1143000"/>
              <a:gd name="connsiteY7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" h="1143000">
                <a:moveTo>
                  <a:pt x="36576" y="36576"/>
                </a:moveTo>
                <a:lnTo>
                  <a:pt x="36576" y="1106424"/>
                </a:lnTo>
                <a:lnTo>
                  <a:pt x="1106424" y="1106424"/>
                </a:lnTo>
                <a:lnTo>
                  <a:pt x="1106424" y="36576"/>
                </a:lnTo>
                <a:close/>
                <a:moveTo>
                  <a:pt x="0" y="0"/>
                </a:moveTo>
                <a:lnTo>
                  <a:pt x="1143000" y="0"/>
                </a:lnTo>
                <a:lnTo>
                  <a:pt x="1143000" y="114300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6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04D412-0457-431A-0856-3D7AD43610FA}"/>
              </a:ext>
            </a:extLst>
          </p:cNvPr>
          <p:cNvSpPr>
            <a:spLocks noChangeAspect="1"/>
          </p:cNvSpPr>
          <p:nvPr/>
        </p:nvSpPr>
        <p:spPr>
          <a:xfrm>
            <a:off x="1434242" y="1742360"/>
            <a:ext cx="146304" cy="146304"/>
          </a:xfrm>
          <a:prstGeom prst="rect">
            <a:avLst/>
          </a:prstGeom>
          <a:solidFill>
            <a:srgbClr val="FF8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DBF31D-E816-C919-5BD6-C33BD2E29F78}"/>
              </a:ext>
            </a:extLst>
          </p:cNvPr>
          <p:cNvSpPr>
            <a:spLocks noChangeAspect="1"/>
          </p:cNvSpPr>
          <p:nvPr/>
        </p:nvSpPr>
        <p:spPr>
          <a:xfrm>
            <a:off x="0" y="5645150"/>
            <a:ext cx="571500" cy="571500"/>
          </a:xfrm>
          <a:prstGeom prst="rect">
            <a:avLst/>
          </a:prstGeom>
          <a:solidFill>
            <a:srgbClr val="8F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0ABEB-65FA-CB8F-3215-D35C27869A63}"/>
              </a:ext>
            </a:extLst>
          </p:cNvPr>
          <p:cNvSpPr>
            <a:spLocks noChangeAspect="1"/>
          </p:cNvSpPr>
          <p:nvPr/>
        </p:nvSpPr>
        <p:spPr>
          <a:xfrm>
            <a:off x="568325" y="5352542"/>
            <a:ext cx="292608" cy="292608"/>
          </a:xfrm>
          <a:prstGeom prst="rect">
            <a:avLst/>
          </a:prstGeom>
          <a:solidFill>
            <a:srgbClr val="653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65477C-9314-178F-E07D-947D6EAAB623}"/>
              </a:ext>
            </a:extLst>
          </p:cNvPr>
          <p:cNvSpPr>
            <a:spLocks noChangeAspect="1"/>
          </p:cNvSpPr>
          <p:nvPr/>
        </p:nvSpPr>
        <p:spPr>
          <a:xfrm>
            <a:off x="422021" y="5206238"/>
            <a:ext cx="146304" cy="146304"/>
          </a:xfrm>
          <a:prstGeom prst="rect">
            <a:avLst/>
          </a:prstGeom>
          <a:solidFill>
            <a:srgbClr val="CC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6B8BED-96A8-DE3E-C1B2-173F76DC9EA5}"/>
              </a:ext>
            </a:extLst>
          </p:cNvPr>
          <p:cNvSpPr>
            <a:spLocks noChangeAspect="1"/>
          </p:cNvSpPr>
          <p:nvPr/>
        </p:nvSpPr>
        <p:spPr>
          <a:xfrm>
            <a:off x="1434242" y="2460164"/>
            <a:ext cx="292608" cy="292608"/>
          </a:xfrm>
          <a:prstGeom prst="rect">
            <a:avLst/>
          </a:prstGeom>
          <a:solidFill>
            <a:srgbClr val="B24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63B3A5-5A83-9CCD-3D60-6E17AB1EA834}"/>
              </a:ext>
            </a:extLst>
          </p:cNvPr>
          <p:cNvSpPr>
            <a:spLocks noChangeAspect="1"/>
          </p:cNvSpPr>
          <p:nvPr/>
        </p:nvSpPr>
        <p:spPr>
          <a:xfrm>
            <a:off x="621792" y="4087582"/>
            <a:ext cx="146304" cy="146304"/>
          </a:xfrm>
          <a:prstGeom prst="rect">
            <a:avLst/>
          </a:prstGeom>
          <a:solidFill>
            <a:srgbClr val="FFE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9C0E50C-DE90-1557-7030-99CDEF42AAD9}"/>
              </a:ext>
            </a:extLst>
          </p:cNvPr>
          <p:cNvSpPr>
            <a:spLocks noChangeAspect="1"/>
          </p:cNvSpPr>
          <p:nvPr/>
        </p:nvSpPr>
        <p:spPr>
          <a:xfrm>
            <a:off x="768096" y="3516082"/>
            <a:ext cx="571500" cy="571500"/>
          </a:xfrm>
          <a:custGeom>
            <a:avLst/>
            <a:gdLst>
              <a:gd name="connsiteX0" fmla="*/ 36576 w 571500"/>
              <a:gd name="connsiteY0" fmla="*/ 36576 h 571500"/>
              <a:gd name="connsiteX1" fmla="*/ 36576 w 571500"/>
              <a:gd name="connsiteY1" fmla="*/ 534924 h 571500"/>
              <a:gd name="connsiteX2" fmla="*/ 534924 w 571500"/>
              <a:gd name="connsiteY2" fmla="*/ 534924 h 571500"/>
              <a:gd name="connsiteX3" fmla="*/ 534924 w 571500"/>
              <a:gd name="connsiteY3" fmla="*/ 36576 h 571500"/>
              <a:gd name="connsiteX4" fmla="*/ 0 w 571500"/>
              <a:gd name="connsiteY4" fmla="*/ 0 h 571500"/>
              <a:gd name="connsiteX5" fmla="*/ 571500 w 571500"/>
              <a:gd name="connsiteY5" fmla="*/ 0 h 571500"/>
              <a:gd name="connsiteX6" fmla="*/ 571500 w 571500"/>
              <a:gd name="connsiteY6" fmla="*/ 571500 h 571500"/>
              <a:gd name="connsiteX7" fmla="*/ 0 w 571500"/>
              <a:gd name="connsiteY7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500" h="571500">
                <a:moveTo>
                  <a:pt x="36576" y="36576"/>
                </a:moveTo>
                <a:lnTo>
                  <a:pt x="36576" y="534924"/>
                </a:lnTo>
                <a:lnTo>
                  <a:pt x="534924" y="534924"/>
                </a:lnTo>
                <a:lnTo>
                  <a:pt x="534924" y="36576"/>
                </a:lnTo>
                <a:close/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9346" y="1942307"/>
            <a:ext cx="7902892" cy="2789237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457201"/>
            <a:ext cx="5454650" cy="5759450"/>
          </a:xfrm>
          <a:prstGeom prst="rect">
            <a:avLst/>
          </a:prstGeom>
          <a:solidFill>
            <a:srgbClr val="E9E9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4" y="2936063"/>
            <a:ext cx="4816473" cy="309802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8563" y="639763"/>
            <a:ext cx="5089524" cy="9144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8563" y="1919923"/>
            <a:ext cx="5089524" cy="4114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E42F70-ADFC-0CF5-A74D-1BC115862B76}"/>
              </a:ext>
            </a:extLst>
          </p:cNvPr>
          <p:cNvSpPr/>
          <p:nvPr/>
        </p:nvSpPr>
        <p:spPr>
          <a:xfrm flipH="1" flipV="1">
            <a:off x="481653" y="2777953"/>
            <a:ext cx="158111" cy="158111"/>
          </a:xfrm>
          <a:prstGeom prst="rect">
            <a:avLst/>
          </a:prstGeom>
          <a:solidFill>
            <a:srgbClr val="00A3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D3FE73-2866-D8A4-681F-C9451CCD37B0}"/>
              </a:ext>
            </a:extLst>
          </p:cNvPr>
          <p:cNvSpPr/>
          <p:nvPr/>
        </p:nvSpPr>
        <p:spPr>
          <a:xfrm flipH="1" flipV="1">
            <a:off x="-1" y="2296300"/>
            <a:ext cx="481653" cy="48165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348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457201"/>
            <a:ext cx="5454650" cy="5759450"/>
          </a:xfrm>
          <a:prstGeom prst="rect">
            <a:avLst/>
          </a:prstGeom>
          <a:solidFill>
            <a:srgbClr val="E9E9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099" y="1388966"/>
            <a:ext cx="4080066" cy="4080068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8563" y="639763"/>
            <a:ext cx="5089524" cy="9144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8563" y="1919923"/>
            <a:ext cx="5089524" cy="4114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6F4F00-CDC9-6735-9D6B-2CCC0B146965}"/>
              </a:ext>
            </a:extLst>
          </p:cNvPr>
          <p:cNvSpPr/>
          <p:nvPr/>
        </p:nvSpPr>
        <p:spPr>
          <a:xfrm>
            <a:off x="353109" y="699977"/>
            <a:ext cx="286654" cy="286654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39B61-727C-90C5-1B9E-2F00E28DFCE7}"/>
              </a:ext>
            </a:extLst>
          </p:cNvPr>
          <p:cNvSpPr/>
          <p:nvPr/>
        </p:nvSpPr>
        <p:spPr>
          <a:xfrm>
            <a:off x="639763" y="0"/>
            <a:ext cx="699977" cy="699977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026276-E330-3E18-B1EA-D74EADA3CA71}"/>
              </a:ext>
            </a:extLst>
          </p:cNvPr>
          <p:cNvSpPr>
            <a:spLocks noChangeAspect="1"/>
          </p:cNvSpPr>
          <p:nvPr/>
        </p:nvSpPr>
        <p:spPr>
          <a:xfrm>
            <a:off x="5737098" y="840327"/>
            <a:ext cx="146304" cy="146304"/>
          </a:xfrm>
          <a:prstGeom prst="rect">
            <a:avLst/>
          </a:prstGeom>
          <a:solidFill>
            <a:srgbClr val="708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17872D5-2AD5-9AC5-D538-3ABF7712A161}"/>
              </a:ext>
            </a:extLst>
          </p:cNvPr>
          <p:cNvSpPr>
            <a:spLocks noChangeAspect="1"/>
          </p:cNvSpPr>
          <p:nvPr/>
        </p:nvSpPr>
        <p:spPr>
          <a:xfrm>
            <a:off x="5165598" y="268827"/>
            <a:ext cx="571500" cy="571500"/>
          </a:xfrm>
          <a:custGeom>
            <a:avLst/>
            <a:gdLst>
              <a:gd name="connsiteX0" fmla="*/ 36576 w 571500"/>
              <a:gd name="connsiteY0" fmla="*/ 36576 h 571500"/>
              <a:gd name="connsiteX1" fmla="*/ 36576 w 571500"/>
              <a:gd name="connsiteY1" fmla="*/ 534924 h 571500"/>
              <a:gd name="connsiteX2" fmla="*/ 534924 w 571500"/>
              <a:gd name="connsiteY2" fmla="*/ 534924 h 571500"/>
              <a:gd name="connsiteX3" fmla="*/ 534924 w 571500"/>
              <a:gd name="connsiteY3" fmla="*/ 36576 h 571500"/>
              <a:gd name="connsiteX4" fmla="*/ 0 w 571500"/>
              <a:gd name="connsiteY4" fmla="*/ 0 h 571500"/>
              <a:gd name="connsiteX5" fmla="*/ 571500 w 571500"/>
              <a:gd name="connsiteY5" fmla="*/ 0 h 571500"/>
              <a:gd name="connsiteX6" fmla="*/ 571500 w 571500"/>
              <a:gd name="connsiteY6" fmla="*/ 571500 h 571500"/>
              <a:gd name="connsiteX7" fmla="*/ 0 w 571500"/>
              <a:gd name="connsiteY7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500" h="571500">
                <a:moveTo>
                  <a:pt x="36576" y="36576"/>
                </a:moveTo>
                <a:lnTo>
                  <a:pt x="36576" y="534924"/>
                </a:lnTo>
                <a:lnTo>
                  <a:pt x="534924" y="534924"/>
                </a:lnTo>
                <a:lnTo>
                  <a:pt x="534924" y="36576"/>
                </a:lnTo>
                <a:close/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53456B-AF9C-17F6-D519-DA302BACB8EB}"/>
              </a:ext>
            </a:extLst>
          </p:cNvPr>
          <p:cNvSpPr/>
          <p:nvPr/>
        </p:nvSpPr>
        <p:spPr>
          <a:xfrm>
            <a:off x="639763" y="986632"/>
            <a:ext cx="4884737" cy="4884737"/>
          </a:xfrm>
          <a:custGeom>
            <a:avLst/>
            <a:gdLst>
              <a:gd name="connsiteX0" fmla="*/ 36577 w 4884737"/>
              <a:gd name="connsiteY0" fmla="*/ 36577 h 4884737"/>
              <a:gd name="connsiteX1" fmla="*/ 36577 w 4884737"/>
              <a:gd name="connsiteY1" fmla="*/ 4848161 h 4884737"/>
              <a:gd name="connsiteX2" fmla="*/ 4848161 w 4884737"/>
              <a:gd name="connsiteY2" fmla="*/ 4848161 h 4884737"/>
              <a:gd name="connsiteX3" fmla="*/ 4848161 w 4884737"/>
              <a:gd name="connsiteY3" fmla="*/ 36577 h 4884737"/>
              <a:gd name="connsiteX4" fmla="*/ 0 w 4884737"/>
              <a:gd name="connsiteY4" fmla="*/ 0 h 4884737"/>
              <a:gd name="connsiteX5" fmla="*/ 4884737 w 4884737"/>
              <a:gd name="connsiteY5" fmla="*/ 0 h 4884737"/>
              <a:gd name="connsiteX6" fmla="*/ 4884737 w 4884737"/>
              <a:gd name="connsiteY6" fmla="*/ 4884737 h 4884737"/>
              <a:gd name="connsiteX7" fmla="*/ 0 w 4884737"/>
              <a:gd name="connsiteY7" fmla="*/ 4884737 h 488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4737" h="4884737">
                <a:moveTo>
                  <a:pt x="36577" y="36577"/>
                </a:moveTo>
                <a:lnTo>
                  <a:pt x="36577" y="4848161"/>
                </a:lnTo>
                <a:lnTo>
                  <a:pt x="4848161" y="4848161"/>
                </a:lnTo>
                <a:lnTo>
                  <a:pt x="4848161" y="36577"/>
                </a:lnTo>
                <a:close/>
                <a:moveTo>
                  <a:pt x="0" y="0"/>
                </a:moveTo>
                <a:lnTo>
                  <a:pt x="4884737" y="0"/>
                </a:lnTo>
                <a:lnTo>
                  <a:pt x="4884737" y="4884737"/>
                </a:lnTo>
                <a:lnTo>
                  <a:pt x="0" y="4884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734E9D-E3E3-2788-907D-77C8F757FBA1}"/>
              </a:ext>
            </a:extLst>
          </p:cNvPr>
          <p:cNvSpPr>
            <a:spLocks noChangeAspect="1"/>
          </p:cNvSpPr>
          <p:nvPr/>
        </p:nvSpPr>
        <p:spPr>
          <a:xfrm>
            <a:off x="493459" y="6069087"/>
            <a:ext cx="146304" cy="146304"/>
          </a:xfrm>
          <a:prstGeom prst="rect">
            <a:avLst/>
          </a:prstGeom>
          <a:solidFill>
            <a:srgbClr val="FFE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B6C294-D920-E372-8644-89B2AFE503A8}"/>
              </a:ext>
            </a:extLst>
          </p:cNvPr>
          <p:cNvSpPr>
            <a:spLocks noChangeAspect="1"/>
          </p:cNvSpPr>
          <p:nvPr/>
        </p:nvSpPr>
        <p:spPr>
          <a:xfrm>
            <a:off x="197874" y="5781209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6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0418-D0B8-4038-AB65-D4C12FC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47472"/>
            <a:ext cx="10911840" cy="640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8DDE-64C9-4F0E-9EE0-F0DA0067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352550"/>
            <a:ext cx="10911840" cy="48653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9A978D-6FAC-7FA7-37E4-0C27A606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E5D0E6-08BA-525E-7E4F-86DC603A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 descr="Intel Confidential">
            <a:extLst>
              <a:ext uri="{FF2B5EF4-FFF2-40B4-BE49-F238E27FC236}">
                <a16:creationId xmlns:a16="http://schemas.microsoft.com/office/drawing/2014/main" id="{A27CA96C-9E31-57C6-925F-EA992F20D9FB}"/>
              </a:ext>
            </a:extLst>
          </p:cNvPr>
          <p:cNvSpPr/>
          <p:nvPr/>
        </p:nvSpPr>
        <p:spPr>
          <a:xfrm>
            <a:off x="2464588" y="6508935"/>
            <a:ext cx="7262823" cy="228600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IN" sz="1400" b="1" dirty="0"/>
              <a:t>TierScape</a:t>
            </a:r>
            <a:r>
              <a:rPr lang="en-IN" sz="1400" dirty="0"/>
              <a:t>: Harnessing Multiple Compressed Tiers to Tame Server Memory TCO</a:t>
            </a:r>
            <a:endParaRPr lang="en-US" sz="1400" b="0" i="0" dirty="0">
              <a:solidFill>
                <a:srgbClr val="5E5E5E"/>
              </a:solidFill>
              <a:latin typeface="+mn-lt"/>
              <a:ea typeface="Intel Clear" panose="020B0604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 descr="Department or Event Name">
            <a:extLst>
              <a:ext uri="{FF2B5EF4-FFF2-40B4-BE49-F238E27FC236}">
                <a16:creationId xmlns:a16="http://schemas.microsoft.com/office/drawing/2014/main" id="{BF24D539-B05A-AF8F-5219-B32D80CC3434}"/>
              </a:ext>
            </a:extLst>
          </p:cNvPr>
          <p:cNvSpPr/>
          <p:nvPr/>
        </p:nvSpPr>
        <p:spPr>
          <a:xfrm>
            <a:off x="640080" y="6515100"/>
            <a:ext cx="1696720" cy="228600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algn="l"/>
            <a:r>
              <a:rPr lang="en-US" sz="1200" b="1" dirty="0">
                <a:solidFill>
                  <a:srgbClr val="1A9B8A"/>
                </a:solidFill>
              </a:rPr>
              <a:t>EuroSys 2026</a:t>
            </a:r>
          </a:p>
        </p:txBody>
      </p:sp>
      <p:sp>
        <p:nvSpPr>
          <p:cNvPr id="13" name="TextBox 12" descr="page number">
            <a:extLst>
              <a:ext uri="{FF2B5EF4-FFF2-40B4-BE49-F238E27FC236}">
                <a16:creationId xmlns:a16="http://schemas.microsoft.com/office/drawing/2014/main" id="{19AF402F-150D-2389-9E89-47A589358629}"/>
              </a:ext>
            </a:extLst>
          </p:cNvPr>
          <p:cNvSpPr txBox="1"/>
          <p:nvPr/>
        </p:nvSpPr>
        <p:spPr>
          <a:xfrm>
            <a:off x="11795252" y="6506879"/>
            <a:ext cx="349776" cy="246221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1000" b="0" i="0">
                <a:solidFill>
                  <a:srgbClr val="5E5E5E"/>
                </a:solidFill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fld id="{4F6B73DA-0149-4325-A7B8-AE29BD4BC701}" type="slidenum">
              <a:rPr lang="en-US" smtClean="0">
                <a:solidFill>
                  <a:srgbClr val="5E5E5E"/>
                </a:solidFill>
                <a:latin typeface="+mn-lt"/>
                <a:sym typeface="Helvetica Neue"/>
              </a:rPr>
              <a:pPr lvl="0"/>
              <a:t>‹#›</a:t>
            </a:fld>
            <a:endParaRPr lang="en-US" dirty="0">
              <a:solidFill>
                <a:srgbClr val="5E5E5E"/>
              </a:solidFill>
              <a:latin typeface="+mn-lt"/>
              <a:sym typeface="Helvetica Neue"/>
            </a:endParaRPr>
          </a:p>
        </p:txBody>
      </p:sp>
      <p:grpSp>
        <p:nvGrpSpPr>
          <p:cNvPr id="4" name="Graphic 36">
            <a:extLst>
              <a:ext uri="{FF2B5EF4-FFF2-40B4-BE49-F238E27FC236}">
                <a16:creationId xmlns:a16="http://schemas.microsoft.com/office/drawing/2014/main" id="{1E4C3894-369B-29DD-7482-7BBBBEE1E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29497" y="6540316"/>
            <a:ext cx="422423" cy="178169"/>
            <a:chOff x="11131751" y="6540638"/>
            <a:chExt cx="422423" cy="178169"/>
          </a:xfrm>
          <a:solidFill>
            <a:schemeClr val="tx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FCB12FD-C5D8-E16E-053D-9CA6469AB143}"/>
                </a:ext>
              </a:extLst>
            </p:cNvPr>
            <p:cNvSpPr/>
            <p:nvPr/>
          </p:nvSpPr>
          <p:spPr>
            <a:xfrm>
              <a:off x="11131751" y="6543058"/>
              <a:ext cx="33285" cy="33285"/>
            </a:xfrm>
            <a:custGeom>
              <a:avLst/>
              <a:gdLst>
                <a:gd name="connsiteX0" fmla="*/ 0 w 33285"/>
                <a:gd name="connsiteY0" fmla="*/ 0 h 33285"/>
                <a:gd name="connsiteX1" fmla="*/ 33286 w 33285"/>
                <a:gd name="connsiteY1" fmla="*/ 0 h 33285"/>
                <a:gd name="connsiteX2" fmla="*/ 33286 w 33285"/>
                <a:gd name="connsiteY2" fmla="*/ 33286 h 33285"/>
                <a:gd name="connsiteX3" fmla="*/ 0 w 33285"/>
                <a:gd name="connsiteY3" fmla="*/ 33286 h 3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85" h="33285">
                  <a:moveTo>
                    <a:pt x="0" y="0"/>
                  </a:moveTo>
                  <a:lnTo>
                    <a:pt x="33286" y="0"/>
                  </a:lnTo>
                  <a:lnTo>
                    <a:pt x="33286" y="33286"/>
                  </a:lnTo>
                  <a:lnTo>
                    <a:pt x="0" y="33286"/>
                  </a:lnTo>
                  <a:close/>
                </a:path>
              </a:pathLst>
            </a:custGeom>
            <a:solidFill>
              <a:schemeClr val="tx1"/>
            </a:solidFill>
            <a:ln w="3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C122816-14CD-55C2-92C3-41919ACADB02}"/>
                </a:ext>
              </a:extLst>
            </p:cNvPr>
            <p:cNvSpPr/>
            <p:nvPr/>
          </p:nvSpPr>
          <p:spPr>
            <a:xfrm>
              <a:off x="11132638" y="6540638"/>
              <a:ext cx="421536" cy="178169"/>
            </a:xfrm>
            <a:custGeom>
              <a:avLst/>
              <a:gdLst>
                <a:gd name="connsiteX0" fmla="*/ 31551 w 421536"/>
                <a:gd name="connsiteY0" fmla="*/ 55880 h 178169"/>
                <a:gd name="connsiteX1" fmla="*/ 0 w 421536"/>
                <a:gd name="connsiteY1" fmla="*/ 55880 h 178169"/>
                <a:gd name="connsiteX2" fmla="*/ 0 w 421536"/>
                <a:gd name="connsiteY2" fmla="*/ 175668 h 178169"/>
                <a:gd name="connsiteX3" fmla="*/ 31551 w 421536"/>
                <a:gd name="connsiteY3" fmla="*/ 175668 h 178169"/>
                <a:gd name="connsiteX4" fmla="*/ 31551 w 421536"/>
                <a:gd name="connsiteY4" fmla="*/ 55880 h 178169"/>
                <a:gd name="connsiteX5" fmla="*/ 240705 w 421536"/>
                <a:gd name="connsiteY5" fmla="*/ 176878 h 178169"/>
                <a:gd name="connsiteX6" fmla="*/ 240705 w 421536"/>
                <a:gd name="connsiteY6" fmla="*/ 147506 h 178169"/>
                <a:gd name="connsiteX7" fmla="*/ 229287 w 421536"/>
                <a:gd name="connsiteY7" fmla="*/ 146780 h 178169"/>
                <a:gd name="connsiteX8" fmla="*/ 221863 w 421536"/>
                <a:gd name="connsiteY8" fmla="*/ 143512 h 178169"/>
                <a:gd name="connsiteX9" fmla="*/ 218595 w 421536"/>
                <a:gd name="connsiteY9" fmla="*/ 136371 h 178169"/>
                <a:gd name="connsiteX10" fmla="*/ 217869 w 421536"/>
                <a:gd name="connsiteY10" fmla="*/ 124791 h 178169"/>
                <a:gd name="connsiteX11" fmla="*/ 217869 w 421536"/>
                <a:gd name="connsiteY11" fmla="*/ 82871 h 178169"/>
                <a:gd name="connsiteX12" fmla="*/ 240705 w 421536"/>
                <a:gd name="connsiteY12" fmla="*/ 82871 h 178169"/>
                <a:gd name="connsiteX13" fmla="*/ 240705 w 421536"/>
                <a:gd name="connsiteY13" fmla="*/ 55880 h 178169"/>
                <a:gd name="connsiteX14" fmla="*/ 217869 w 421536"/>
                <a:gd name="connsiteY14" fmla="*/ 55880 h 178169"/>
                <a:gd name="connsiteX15" fmla="*/ 217869 w 421536"/>
                <a:gd name="connsiteY15" fmla="*/ 9239 h 178169"/>
                <a:gd name="connsiteX16" fmla="*/ 186318 w 421536"/>
                <a:gd name="connsiteY16" fmla="*/ 9239 h 178169"/>
                <a:gd name="connsiteX17" fmla="*/ 186318 w 421536"/>
                <a:gd name="connsiteY17" fmla="*/ 125033 h 178169"/>
                <a:gd name="connsiteX18" fmla="*/ 188860 w 421536"/>
                <a:gd name="connsiteY18" fmla="*/ 149725 h 178169"/>
                <a:gd name="connsiteX19" fmla="*/ 197252 w 421536"/>
                <a:gd name="connsiteY19" fmla="*/ 165622 h 178169"/>
                <a:gd name="connsiteX20" fmla="*/ 212664 w 421536"/>
                <a:gd name="connsiteY20" fmla="*/ 174256 h 178169"/>
                <a:gd name="connsiteX21" fmla="*/ 236751 w 421536"/>
                <a:gd name="connsiteY21" fmla="*/ 176919 h 178169"/>
                <a:gd name="connsiteX22" fmla="*/ 240705 w 421536"/>
                <a:gd name="connsiteY22" fmla="*/ 176919 h 178169"/>
                <a:gd name="connsiteX23" fmla="*/ 421536 w 421536"/>
                <a:gd name="connsiteY23" fmla="*/ 0 h 178169"/>
                <a:gd name="connsiteX24" fmla="*/ 389985 w 421536"/>
                <a:gd name="connsiteY24" fmla="*/ 0 h 178169"/>
                <a:gd name="connsiteX25" fmla="*/ 389985 w 421536"/>
                <a:gd name="connsiteY25" fmla="*/ 175668 h 178169"/>
                <a:gd name="connsiteX26" fmla="*/ 421536 w 421536"/>
                <a:gd name="connsiteY26" fmla="*/ 175668 h 178169"/>
                <a:gd name="connsiteX27" fmla="*/ 421536 w 421536"/>
                <a:gd name="connsiteY27" fmla="*/ 0 h 178169"/>
                <a:gd name="connsiteX28" fmla="*/ 155857 w 421536"/>
                <a:gd name="connsiteY28" fmla="*/ 67701 h 178169"/>
                <a:gd name="connsiteX29" fmla="*/ 119142 w 421536"/>
                <a:gd name="connsiteY29" fmla="*/ 53459 h 178169"/>
                <a:gd name="connsiteX30" fmla="*/ 98444 w 421536"/>
                <a:gd name="connsiteY30" fmla="*/ 58058 h 178169"/>
                <a:gd name="connsiteX31" fmla="*/ 82750 w 421536"/>
                <a:gd name="connsiteY31" fmla="*/ 70848 h 178169"/>
                <a:gd name="connsiteX32" fmla="*/ 81015 w 421536"/>
                <a:gd name="connsiteY32" fmla="*/ 73067 h 178169"/>
                <a:gd name="connsiteX33" fmla="*/ 81015 w 421536"/>
                <a:gd name="connsiteY33" fmla="*/ 71090 h 178169"/>
                <a:gd name="connsiteX34" fmla="*/ 81015 w 421536"/>
                <a:gd name="connsiteY34" fmla="*/ 55920 h 178169"/>
                <a:gd name="connsiteX35" fmla="*/ 49948 w 421536"/>
                <a:gd name="connsiteY35" fmla="*/ 55920 h 178169"/>
                <a:gd name="connsiteX36" fmla="*/ 49948 w 421536"/>
                <a:gd name="connsiteY36" fmla="*/ 175708 h 178169"/>
                <a:gd name="connsiteX37" fmla="*/ 81297 w 421536"/>
                <a:gd name="connsiteY37" fmla="*/ 175708 h 178169"/>
                <a:gd name="connsiteX38" fmla="*/ 81297 w 421536"/>
                <a:gd name="connsiteY38" fmla="*/ 111880 h 178169"/>
                <a:gd name="connsiteX39" fmla="*/ 81338 w 421536"/>
                <a:gd name="connsiteY39" fmla="*/ 116319 h 178169"/>
                <a:gd name="connsiteX40" fmla="*/ 81378 w 421536"/>
                <a:gd name="connsiteY40" fmla="*/ 114180 h 178169"/>
                <a:gd name="connsiteX41" fmla="*/ 89689 w 421536"/>
                <a:gd name="connsiteY41" fmla="*/ 89327 h 178169"/>
                <a:gd name="connsiteX42" fmla="*/ 109701 w 421536"/>
                <a:gd name="connsiteY42" fmla="*/ 80814 h 178169"/>
                <a:gd name="connsiteX43" fmla="*/ 130358 w 421536"/>
                <a:gd name="connsiteY43" fmla="*/ 89125 h 178169"/>
                <a:gd name="connsiteX44" fmla="*/ 137217 w 421536"/>
                <a:gd name="connsiteY44" fmla="*/ 112082 h 178169"/>
                <a:gd name="connsiteX45" fmla="*/ 137217 w 421536"/>
                <a:gd name="connsiteY45" fmla="*/ 112082 h 178169"/>
                <a:gd name="connsiteX46" fmla="*/ 137217 w 421536"/>
                <a:gd name="connsiteY46" fmla="*/ 112324 h 178169"/>
                <a:gd name="connsiteX47" fmla="*/ 137217 w 421536"/>
                <a:gd name="connsiteY47" fmla="*/ 112365 h 178169"/>
                <a:gd name="connsiteX48" fmla="*/ 137217 w 421536"/>
                <a:gd name="connsiteY48" fmla="*/ 175708 h 178169"/>
                <a:gd name="connsiteX49" fmla="*/ 169050 w 421536"/>
                <a:gd name="connsiteY49" fmla="*/ 175708 h 178169"/>
                <a:gd name="connsiteX50" fmla="*/ 169050 w 421536"/>
                <a:gd name="connsiteY50" fmla="*/ 107684 h 178169"/>
                <a:gd name="connsiteX51" fmla="*/ 155857 w 421536"/>
                <a:gd name="connsiteY51" fmla="*/ 67701 h 178169"/>
                <a:gd name="connsiteX52" fmla="*/ 373524 w 421536"/>
                <a:gd name="connsiteY52" fmla="*/ 115552 h 178169"/>
                <a:gd name="connsiteX53" fmla="*/ 368965 w 421536"/>
                <a:gd name="connsiteY53" fmla="*/ 91344 h 178169"/>
                <a:gd name="connsiteX54" fmla="*/ 356256 w 421536"/>
                <a:gd name="connsiteY54" fmla="*/ 71574 h 178169"/>
                <a:gd name="connsiteX55" fmla="*/ 336729 w 421536"/>
                <a:gd name="connsiteY55" fmla="*/ 58300 h 178169"/>
                <a:gd name="connsiteX56" fmla="*/ 311674 w 421536"/>
                <a:gd name="connsiteY56" fmla="*/ 53499 h 178169"/>
                <a:gd name="connsiteX57" fmla="*/ 287345 w 421536"/>
                <a:gd name="connsiteY57" fmla="*/ 58422 h 178169"/>
                <a:gd name="connsiteX58" fmla="*/ 267575 w 421536"/>
                <a:gd name="connsiteY58" fmla="*/ 71736 h 178169"/>
                <a:gd name="connsiteX59" fmla="*/ 254261 w 421536"/>
                <a:gd name="connsiteY59" fmla="*/ 91506 h 178169"/>
                <a:gd name="connsiteX60" fmla="*/ 249339 w 421536"/>
                <a:gd name="connsiteY60" fmla="*/ 115834 h 178169"/>
                <a:gd name="connsiteX61" fmla="*/ 254019 w 421536"/>
                <a:gd name="connsiteY61" fmla="*/ 140163 h 178169"/>
                <a:gd name="connsiteX62" fmla="*/ 266970 w 421536"/>
                <a:gd name="connsiteY62" fmla="*/ 159933 h 178169"/>
                <a:gd name="connsiteX63" fmla="*/ 286982 w 421536"/>
                <a:gd name="connsiteY63" fmla="*/ 173247 h 178169"/>
                <a:gd name="connsiteX64" fmla="*/ 312642 w 421536"/>
                <a:gd name="connsiteY64" fmla="*/ 178170 h 178169"/>
                <a:gd name="connsiteX65" fmla="*/ 365939 w 421536"/>
                <a:gd name="connsiteY65" fmla="*/ 154648 h 178169"/>
                <a:gd name="connsiteX66" fmla="*/ 343224 w 421536"/>
                <a:gd name="connsiteY66" fmla="*/ 137339 h 178169"/>
                <a:gd name="connsiteX67" fmla="*/ 312884 w 421536"/>
                <a:gd name="connsiteY67" fmla="*/ 150734 h 178169"/>
                <a:gd name="connsiteX68" fmla="*/ 291097 w 421536"/>
                <a:gd name="connsiteY68" fmla="*/ 144601 h 178169"/>
                <a:gd name="connsiteX69" fmla="*/ 279720 w 421536"/>
                <a:gd name="connsiteY69" fmla="*/ 127979 h 178169"/>
                <a:gd name="connsiteX70" fmla="*/ 279397 w 421536"/>
                <a:gd name="connsiteY70" fmla="*/ 126849 h 178169"/>
                <a:gd name="connsiteX71" fmla="*/ 373524 w 421536"/>
                <a:gd name="connsiteY71" fmla="*/ 126849 h 178169"/>
                <a:gd name="connsiteX72" fmla="*/ 373524 w 421536"/>
                <a:gd name="connsiteY72" fmla="*/ 115552 h 178169"/>
                <a:gd name="connsiteX73" fmla="*/ 279720 w 421536"/>
                <a:gd name="connsiteY73" fmla="*/ 104537 h 178169"/>
                <a:gd name="connsiteX74" fmla="*/ 311472 w 421536"/>
                <a:gd name="connsiteY74" fmla="*/ 80451 h 178169"/>
                <a:gd name="connsiteX75" fmla="*/ 343265 w 421536"/>
                <a:gd name="connsiteY75" fmla="*/ 104497 h 178169"/>
                <a:gd name="connsiteX76" fmla="*/ 279720 w 421536"/>
                <a:gd name="connsiteY76" fmla="*/ 104537 h 17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21536" h="178169">
                  <a:moveTo>
                    <a:pt x="31551" y="55880"/>
                  </a:moveTo>
                  <a:lnTo>
                    <a:pt x="0" y="55880"/>
                  </a:lnTo>
                  <a:lnTo>
                    <a:pt x="0" y="175668"/>
                  </a:lnTo>
                  <a:lnTo>
                    <a:pt x="31551" y="175668"/>
                  </a:lnTo>
                  <a:lnTo>
                    <a:pt x="31551" y="55880"/>
                  </a:lnTo>
                  <a:close/>
                  <a:moveTo>
                    <a:pt x="240705" y="176878"/>
                  </a:moveTo>
                  <a:lnTo>
                    <a:pt x="240705" y="147506"/>
                  </a:lnTo>
                  <a:cubicBezTo>
                    <a:pt x="236065" y="147466"/>
                    <a:pt x="232232" y="147224"/>
                    <a:pt x="229287" y="146780"/>
                  </a:cubicBezTo>
                  <a:cubicBezTo>
                    <a:pt x="226019" y="146256"/>
                    <a:pt x="223517" y="145166"/>
                    <a:pt x="221863" y="143512"/>
                  </a:cubicBezTo>
                  <a:cubicBezTo>
                    <a:pt x="220209" y="141858"/>
                    <a:pt x="219120" y="139437"/>
                    <a:pt x="218595" y="136371"/>
                  </a:cubicBezTo>
                  <a:cubicBezTo>
                    <a:pt x="218111" y="133425"/>
                    <a:pt x="217869" y="129512"/>
                    <a:pt x="217869" y="124791"/>
                  </a:cubicBezTo>
                  <a:lnTo>
                    <a:pt x="217869" y="82871"/>
                  </a:lnTo>
                  <a:lnTo>
                    <a:pt x="240705" y="82871"/>
                  </a:lnTo>
                  <a:lnTo>
                    <a:pt x="240705" y="55880"/>
                  </a:lnTo>
                  <a:lnTo>
                    <a:pt x="217869" y="55880"/>
                  </a:lnTo>
                  <a:lnTo>
                    <a:pt x="217869" y="9239"/>
                  </a:lnTo>
                  <a:lnTo>
                    <a:pt x="186318" y="9239"/>
                  </a:lnTo>
                  <a:lnTo>
                    <a:pt x="186318" y="125033"/>
                  </a:lnTo>
                  <a:cubicBezTo>
                    <a:pt x="186318" y="134797"/>
                    <a:pt x="187166" y="143109"/>
                    <a:pt x="188860" y="149725"/>
                  </a:cubicBezTo>
                  <a:cubicBezTo>
                    <a:pt x="190514" y="156261"/>
                    <a:pt x="193339" y="161628"/>
                    <a:pt x="197252" y="165622"/>
                  </a:cubicBezTo>
                  <a:cubicBezTo>
                    <a:pt x="201166" y="169616"/>
                    <a:pt x="206370" y="172521"/>
                    <a:pt x="212664" y="174256"/>
                  </a:cubicBezTo>
                  <a:cubicBezTo>
                    <a:pt x="219039" y="175991"/>
                    <a:pt x="227149" y="176919"/>
                    <a:pt x="236751" y="176919"/>
                  </a:cubicBezTo>
                  <a:lnTo>
                    <a:pt x="240705" y="176919"/>
                  </a:lnTo>
                  <a:close/>
                  <a:moveTo>
                    <a:pt x="421536" y="0"/>
                  </a:moveTo>
                  <a:lnTo>
                    <a:pt x="389985" y="0"/>
                  </a:lnTo>
                  <a:lnTo>
                    <a:pt x="389985" y="175668"/>
                  </a:lnTo>
                  <a:lnTo>
                    <a:pt x="421536" y="175668"/>
                  </a:lnTo>
                  <a:lnTo>
                    <a:pt x="421536" y="0"/>
                  </a:lnTo>
                  <a:close/>
                  <a:moveTo>
                    <a:pt x="155857" y="67701"/>
                  </a:moveTo>
                  <a:cubicBezTo>
                    <a:pt x="147102" y="58260"/>
                    <a:pt x="134756" y="53459"/>
                    <a:pt x="119142" y="53459"/>
                  </a:cubicBezTo>
                  <a:cubicBezTo>
                    <a:pt x="111597" y="53459"/>
                    <a:pt x="104658" y="55032"/>
                    <a:pt x="98444" y="58058"/>
                  </a:cubicBezTo>
                  <a:cubicBezTo>
                    <a:pt x="92231" y="61125"/>
                    <a:pt x="86946" y="65442"/>
                    <a:pt x="82750" y="70848"/>
                  </a:cubicBezTo>
                  <a:lnTo>
                    <a:pt x="81015" y="73067"/>
                  </a:lnTo>
                  <a:lnTo>
                    <a:pt x="81015" y="71090"/>
                  </a:lnTo>
                  <a:lnTo>
                    <a:pt x="81015" y="55920"/>
                  </a:lnTo>
                  <a:lnTo>
                    <a:pt x="49948" y="55920"/>
                  </a:lnTo>
                  <a:lnTo>
                    <a:pt x="49948" y="175708"/>
                  </a:lnTo>
                  <a:lnTo>
                    <a:pt x="81297" y="175708"/>
                  </a:lnTo>
                  <a:lnTo>
                    <a:pt x="81297" y="111880"/>
                  </a:lnTo>
                  <a:lnTo>
                    <a:pt x="81338" y="116319"/>
                  </a:lnTo>
                  <a:cubicBezTo>
                    <a:pt x="81338" y="115592"/>
                    <a:pt x="81338" y="114866"/>
                    <a:pt x="81378" y="114180"/>
                  </a:cubicBezTo>
                  <a:cubicBezTo>
                    <a:pt x="81701" y="103004"/>
                    <a:pt x="84485" y="94653"/>
                    <a:pt x="89689" y="89327"/>
                  </a:cubicBezTo>
                  <a:cubicBezTo>
                    <a:pt x="95217" y="83678"/>
                    <a:pt x="101955" y="80814"/>
                    <a:pt x="109701" y="80814"/>
                  </a:cubicBezTo>
                  <a:cubicBezTo>
                    <a:pt x="118819" y="80814"/>
                    <a:pt x="125759" y="83598"/>
                    <a:pt x="130358" y="89125"/>
                  </a:cubicBezTo>
                  <a:cubicBezTo>
                    <a:pt x="134877" y="94532"/>
                    <a:pt x="137177" y="102238"/>
                    <a:pt x="137217" y="112082"/>
                  </a:cubicBezTo>
                  <a:lnTo>
                    <a:pt x="137217" y="112082"/>
                  </a:lnTo>
                  <a:lnTo>
                    <a:pt x="137217" y="112324"/>
                  </a:lnTo>
                  <a:lnTo>
                    <a:pt x="137217" y="112365"/>
                  </a:lnTo>
                  <a:lnTo>
                    <a:pt x="137217" y="175708"/>
                  </a:lnTo>
                  <a:lnTo>
                    <a:pt x="169050" y="175708"/>
                  </a:lnTo>
                  <a:lnTo>
                    <a:pt x="169050" y="107684"/>
                  </a:lnTo>
                  <a:cubicBezTo>
                    <a:pt x="169091" y="90618"/>
                    <a:pt x="164612" y="77142"/>
                    <a:pt x="155857" y="67701"/>
                  </a:cubicBezTo>
                  <a:moveTo>
                    <a:pt x="373524" y="115552"/>
                  </a:moveTo>
                  <a:cubicBezTo>
                    <a:pt x="373524" y="106958"/>
                    <a:pt x="371991" y="98808"/>
                    <a:pt x="368965" y="91344"/>
                  </a:cubicBezTo>
                  <a:cubicBezTo>
                    <a:pt x="365939" y="83880"/>
                    <a:pt x="361662" y="77223"/>
                    <a:pt x="356256" y="71574"/>
                  </a:cubicBezTo>
                  <a:cubicBezTo>
                    <a:pt x="350850" y="65926"/>
                    <a:pt x="344273" y="61448"/>
                    <a:pt x="336729" y="58300"/>
                  </a:cubicBezTo>
                  <a:cubicBezTo>
                    <a:pt x="329184" y="55113"/>
                    <a:pt x="320752" y="53499"/>
                    <a:pt x="311674" y="53499"/>
                  </a:cubicBezTo>
                  <a:cubicBezTo>
                    <a:pt x="303080" y="53499"/>
                    <a:pt x="294890" y="55153"/>
                    <a:pt x="287345" y="58422"/>
                  </a:cubicBezTo>
                  <a:cubicBezTo>
                    <a:pt x="279800" y="61690"/>
                    <a:pt x="273143" y="66168"/>
                    <a:pt x="267575" y="71736"/>
                  </a:cubicBezTo>
                  <a:cubicBezTo>
                    <a:pt x="262008" y="77304"/>
                    <a:pt x="257529" y="83961"/>
                    <a:pt x="254261" y="91506"/>
                  </a:cubicBezTo>
                  <a:cubicBezTo>
                    <a:pt x="250993" y="99050"/>
                    <a:pt x="249339" y="107241"/>
                    <a:pt x="249339" y="115834"/>
                  </a:cubicBezTo>
                  <a:cubicBezTo>
                    <a:pt x="249339" y="124428"/>
                    <a:pt x="250912" y="132619"/>
                    <a:pt x="254019" y="140163"/>
                  </a:cubicBezTo>
                  <a:cubicBezTo>
                    <a:pt x="257126" y="147708"/>
                    <a:pt x="261483" y="154365"/>
                    <a:pt x="266970" y="159933"/>
                  </a:cubicBezTo>
                  <a:cubicBezTo>
                    <a:pt x="272457" y="165501"/>
                    <a:pt x="279195" y="169979"/>
                    <a:pt x="286982" y="173247"/>
                  </a:cubicBezTo>
                  <a:cubicBezTo>
                    <a:pt x="294769" y="176515"/>
                    <a:pt x="303403" y="178170"/>
                    <a:pt x="312642" y="178170"/>
                  </a:cubicBezTo>
                  <a:cubicBezTo>
                    <a:pt x="339351" y="178170"/>
                    <a:pt x="355974" y="166025"/>
                    <a:pt x="365939" y="154648"/>
                  </a:cubicBezTo>
                  <a:lnTo>
                    <a:pt x="343224" y="137339"/>
                  </a:lnTo>
                  <a:cubicBezTo>
                    <a:pt x="338423" y="143028"/>
                    <a:pt x="327086" y="150734"/>
                    <a:pt x="312884" y="150734"/>
                  </a:cubicBezTo>
                  <a:cubicBezTo>
                    <a:pt x="303968" y="150734"/>
                    <a:pt x="296665" y="148676"/>
                    <a:pt x="291097" y="144601"/>
                  </a:cubicBezTo>
                  <a:cubicBezTo>
                    <a:pt x="285529" y="140526"/>
                    <a:pt x="281697" y="134959"/>
                    <a:pt x="279720" y="127979"/>
                  </a:cubicBezTo>
                  <a:lnTo>
                    <a:pt x="279397" y="126849"/>
                  </a:lnTo>
                  <a:lnTo>
                    <a:pt x="373524" y="126849"/>
                  </a:lnTo>
                  <a:lnTo>
                    <a:pt x="373524" y="115552"/>
                  </a:lnTo>
                  <a:close/>
                  <a:moveTo>
                    <a:pt x="279720" y="104537"/>
                  </a:moveTo>
                  <a:cubicBezTo>
                    <a:pt x="279720" y="95782"/>
                    <a:pt x="289766" y="80451"/>
                    <a:pt x="311472" y="80451"/>
                  </a:cubicBezTo>
                  <a:cubicBezTo>
                    <a:pt x="333178" y="80451"/>
                    <a:pt x="343265" y="95742"/>
                    <a:pt x="343265" y="104497"/>
                  </a:cubicBezTo>
                  <a:lnTo>
                    <a:pt x="279720" y="104537"/>
                  </a:lnTo>
                  <a:close/>
                </a:path>
              </a:pathLst>
            </a:custGeom>
            <a:solidFill>
              <a:schemeClr val="tx1"/>
            </a:solidFill>
            <a:ln w="3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296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IntelOne Display Regular" panose="020B0503020203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IntelOne Text" panose="020B0503020203020204" pitchFamily="34" charset="0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IntelOne Display Regular" panose="020B0503020203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IntelOne Text" panose="020B0503020203020204" pitchFamily="34" charset="0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IntelOne Display Regular" panose="020B0503020203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03">
          <p15:clr>
            <a:srgbClr val="F26B43"/>
          </p15:clr>
        </p15:guide>
        <p15:guide id="4" pos="288">
          <p15:clr>
            <a:srgbClr val="F26B43"/>
          </p15:clr>
        </p15:guide>
        <p15:guide id="5" pos="7392">
          <p15:clr>
            <a:srgbClr val="F26B43"/>
          </p15:clr>
        </p15:guide>
        <p15:guide id="6" pos="7277">
          <p15:clr>
            <a:srgbClr val="F26B43"/>
          </p15:clr>
        </p15:guide>
        <p15:guide id="7" orient="horz" pos="2383">
          <p15:clr>
            <a:srgbClr val="F26B43"/>
          </p15:clr>
        </p15:guide>
        <p15:guide id="8" orient="horz" pos="3916">
          <p15:clr>
            <a:srgbClr val="F26B43"/>
          </p15:clr>
        </p15:guide>
        <p15:guide id="9" orient="horz" pos="4032">
          <p15:clr>
            <a:srgbClr val="F26B43"/>
          </p15:clr>
        </p15:guide>
        <p15:guide id="10" orient="horz" pos="852">
          <p15:clr>
            <a:srgbClr val="F26B43"/>
          </p15:clr>
        </p15:guide>
        <p15:guide id="11" orient="horz" pos="504">
          <p15:clr>
            <a:srgbClr val="F26B43"/>
          </p15:clr>
        </p15:guide>
        <p15:guide id="12" orient="horz" pos="288">
          <p15:clr>
            <a:srgbClr val="F26B43"/>
          </p15:clr>
        </p15:guide>
        <p15:guide id="13" orient="horz" pos="4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andeep4.kumar@intel.com" TargetMode="External"/><Relationship Id="rId2" Type="http://schemas.openxmlformats.org/officeDocument/2006/relationships/hyperlink" Target="https://github.com/IntelLabs/tierscape" TargetMode="Externa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C0CABB1-8F74-5A47-FFBC-FDCEB2788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1286" y="862263"/>
            <a:ext cx="9899364" cy="557784"/>
          </a:xfrm>
        </p:spPr>
        <p:txBody>
          <a:bodyPr>
            <a:normAutofit/>
          </a:bodyPr>
          <a:lstStyle/>
          <a:p>
            <a:r>
              <a:rPr lang="en-US" sz="2400" b="1" dirty="0"/>
              <a:t>EuroSys 2026</a:t>
            </a:r>
            <a:endParaRPr lang="en-US" sz="24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778E27-092E-292F-26BE-799FF9976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286" y="1635111"/>
            <a:ext cx="9899364" cy="1874852"/>
          </a:xfrm>
        </p:spPr>
        <p:txBody>
          <a:bodyPr anchor="b">
            <a:normAutofit fontScale="90000"/>
          </a:bodyPr>
          <a:lstStyle/>
          <a:p>
            <a:r>
              <a:rPr lang="en-IN" sz="5400" b="1" dirty="0"/>
              <a:t>TierScape</a:t>
            </a:r>
            <a:r>
              <a:rPr lang="en-IN" sz="5400" dirty="0"/>
              <a:t>: Harnessing Multiple Compressed Tiers to Tame Server Memory TCO</a:t>
            </a:r>
            <a:endParaRPr lang="en-IN" sz="5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31782-DBBA-B2D6-3D2D-E83200260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286" y="3602037"/>
            <a:ext cx="9899364" cy="18748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Sandeep Kumar</a:t>
            </a:r>
            <a:r>
              <a:rPr lang="en-US" dirty="0"/>
              <a:t>, Aravinda Prasad*, and Sreenivas Subramoney*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Intel, India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1500" dirty="0"/>
              <a:t>* Work done while at Intel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09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8FFB3-F4F4-47BD-FDC9-AEE37D13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70" y="4572"/>
            <a:ext cx="10911840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Tier Characterization: Latency vs. TCO – Given a Workload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DDD6218-4563-C445-B21A-DB2C0B76D77B}"/>
              </a:ext>
            </a:extLst>
          </p:cNvPr>
          <p:cNvCxnSpPr/>
          <p:nvPr/>
        </p:nvCxnSpPr>
        <p:spPr>
          <a:xfrm>
            <a:off x="1024690" y="5753100"/>
            <a:ext cx="8890000" cy="0"/>
          </a:xfrm>
          <a:prstGeom prst="straightConnector1">
            <a:avLst/>
          </a:prstGeom>
          <a:ln w="19050" cap="flat" cmpd="sng" algn="ctr">
            <a:solidFill>
              <a:srgbClr val="999999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0A1B29-28A4-6647-A454-D2F94111334B}"/>
              </a:ext>
            </a:extLst>
          </p:cNvPr>
          <p:cNvCxnSpPr>
            <a:cxnSpLocks/>
          </p:cNvCxnSpPr>
          <p:nvPr/>
        </p:nvCxnSpPr>
        <p:spPr>
          <a:xfrm>
            <a:off x="1024690" y="1562100"/>
            <a:ext cx="38100" cy="4191000"/>
          </a:xfrm>
          <a:prstGeom prst="straightConnector1">
            <a:avLst/>
          </a:prstGeom>
          <a:ln w="19050" cap="flat" cmpd="sng" algn="ctr">
            <a:solidFill>
              <a:srgbClr val="999999"/>
            </a:solidFill>
            <a:prstDash val="solid"/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5A84C51-78DA-F942-8B98-5A85118DF0B0}"/>
              </a:ext>
            </a:extLst>
          </p:cNvPr>
          <p:cNvSpPr txBox="1"/>
          <p:nvPr/>
        </p:nvSpPr>
        <p:spPr>
          <a:xfrm>
            <a:off x="4644190" y="5862082"/>
            <a:ext cx="3302000" cy="46166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2400" dirty="0">
                <a:solidFill>
                  <a:srgbClr val="555555"/>
                </a:solidFill>
                <a:latin typeface="Segoe UI"/>
                <a:cs typeface="Segoe UI"/>
              </a:rPr>
              <a:t>Access Latency →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7D86A-B809-A247-AF0A-54D013674CF3}"/>
              </a:ext>
            </a:extLst>
          </p:cNvPr>
          <p:cNvSpPr txBox="1"/>
          <p:nvPr/>
        </p:nvSpPr>
        <p:spPr>
          <a:xfrm rot="16200000">
            <a:off x="-565817" y="3210868"/>
            <a:ext cx="2641601" cy="46166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2400" dirty="0">
                <a:solidFill>
                  <a:srgbClr val="555555"/>
                </a:solidFill>
                <a:latin typeface="Segoe UI"/>
                <a:cs typeface="Segoe UI"/>
              </a:rPr>
              <a:t>TCO Savings →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39033-A2DF-3C42-9972-10E94D75BEFB}"/>
              </a:ext>
            </a:extLst>
          </p:cNvPr>
          <p:cNvSpPr txBox="1"/>
          <p:nvPr/>
        </p:nvSpPr>
        <p:spPr>
          <a:xfrm>
            <a:off x="1315708" y="5857855"/>
            <a:ext cx="1000816" cy="46166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2400" dirty="0">
                <a:solidFill>
                  <a:srgbClr val="777777"/>
                </a:solidFill>
                <a:latin typeface="Segoe UI"/>
                <a:cs typeface="Segoe UI"/>
              </a:rPr>
              <a:t>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00AB9-5E72-7D49-BE68-88C64DB704D3}"/>
              </a:ext>
            </a:extLst>
          </p:cNvPr>
          <p:cNvSpPr txBox="1"/>
          <p:nvPr/>
        </p:nvSpPr>
        <p:spPr>
          <a:xfrm>
            <a:off x="9343189" y="5791200"/>
            <a:ext cx="1000815" cy="46166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2400" dirty="0">
                <a:solidFill>
                  <a:srgbClr val="777777"/>
                </a:solidFill>
                <a:latin typeface="Segoe UI"/>
                <a:cs typeface="Segoe UI"/>
              </a:rPr>
              <a:t>High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12BE1-6148-AB43-A93D-0C5046AC4337}"/>
              </a:ext>
            </a:extLst>
          </p:cNvPr>
          <p:cNvSpPr txBox="1"/>
          <p:nvPr/>
        </p:nvSpPr>
        <p:spPr>
          <a:xfrm>
            <a:off x="164506" y="5234066"/>
            <a:ext cx="733184" cy="46166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2400" dirty="0">
                <a:solidFill>
                  <a:srgbClr val="777777"/>
                </a:solidFill>
                <a:latin typeface="Segoe UI"/>
                <a:cs typeface="Segoe UI"/>
              </a:rPr>
              <a:t>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46EA1D-742D-FB4F-84AE-7F48FA5FD82A}"/>
              </a:ext>
            </a:extLst>
          </p:cNvPr>
          <p:cNvSpPr txBox="1"/>
          <p:nvPr/>
        </p:nvSpPr>
        <p:spPr>
          <a:xfrm>
            <a:off x="140770" y="1536700"/>
            <a:ext cx="833120" cy="46166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2400" dirty="0">
                <a:solidFill>
                  <a:srgbClr val="777777"/>
                </a:solidFill>
                <a:latin typeface="Segoe UI"/>
                <a:cs typeface="Segoe UI"/>
              </a:rPr>
              <a:t>High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F282E8-2AE3-8610-B1B9-81246A96F3B3}"/>
              </a:ext>
            </a:extLst>
          </p:cNvPr>
          <p:cNvGrpSpPr/>
          <p:nvPr/>
        </p:nvGrpSpPr>
        <p:grpSpPr>
          <a:xfrm>
            <a:off x="1380290" y="4894580"/>
            <a:ext cx="2565400" cy="711200"/>
            <a:chOff x="1380290" y="4894580"/>
            <a:chExt cx="2565400" cy="7112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DBB69B3-DBE9-814A-AC06-8E5D59B97DF8}"/>
                </a:ext>
              </a:extLst>
            </p:cNvPr>
            <p:cNvSpPr/>
            <p:nvPr/>
          </p:nvSpPr>
          <p:spPr>
            <a:xfrm>
              <a:off x="1380290" y="4894580"/>
              <a:ext cx="711200" cy="711200"/>
            </a:xfrm>
            <a:prstGeom prst="ellipse">
              <a:avLst/>
            </a:prstGeom>
            <a:solidFill>
              <a:srgbClr val="DC5C14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wrap="none" rtlCol="0" anchor="ctr" anchorCtr="0">
              <a:noAutofit/>
            </a:bodyPr>
            <a:lstStyle/>
            <a:p>
              <a:pPr algn="l"/>
              <a:r>
                <a:rPr lang="en-US" b="1" dirty="0">
                  <a:solidFill>
                    <a:srgbClr val="FFFFFF"/>
                  </a:solidFill>
                  <a:latin typeface="Segoe UI"/>
                  <a:cs typeface="Segoe UI"/>
                </a:rPr>
                <a:t>C1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2A795B-FFD4-3749-86F5-FE653E2CF98F}"/>
                </a:ext>
              </a:extLst>
            </p:cNvPr>
            <p:cNvSpPr txBox="1"/>
            <p:nvPr/>
          </p:nvSpPr>
          <p:spPr>
            <a:xfrm>
              <a:off x="2167690" y="4906324"/>
              <a:ext cx="1778000" cy="584775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r>
                <a:rPr lang="en-US" sz="1600" dirty="0">
                  <a:solidFill>
                    <a:srgbClr val="333333"/>
                  </a:solidFill>
                  <a:latin typeface="Segoe UI"/>
                  <a:cs typeface="Segoe UI"/>
                </a:rPr>
                <a:t>lz4 / zbud
DRAM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B8A9ECF9-DB4D-2C4D-9EAF-E00727381EB4}"/>
              </a:ext>
            </a:extLst>
          </p:cNvPr>
          <p:cNvSpPr/>
          <p:nvPr/>
        </p:nvSpPr>
        <p:spPr>
          <a:xfrm>
            <a:off x="2624890" y="3930650"/>
            <a:ext cx="711200" cy="711200"/>
          </a:xfrm>
          <a:prstGeom prst="ellipse">
            <a:avLst/>
          </a:prstGeom>
          <a:solidFill>
            <a:srgbClr val="E68149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US" sz="1600" b="1" dirty="0">
                <a:solidFill>
                  <a:srgbClr val="FFFFFF"/>
                </a:solidFill>
                <a:latin typeface="Segoe UI"/>
                <a:cs typeface="Segoe UI"/>
              </a:rPr>
              <a:t>C2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229D0E-3698-3541-B180-EF4B21B390DB}"/>
              </a:ext>
            </a:extLst>
          </p:cNvPr>
          <p:cNvSpPr txBox="1"/>
          <p:nvPr/>
        </p:nvSpPr>
        <p:spPr>
          <a:xfrm>
            <a:off x="3412290" y="4057650"/>
            <a:ext cx="1778000" cy="58477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333333"/>
                </a:solidFill>
                <a:latin typeface="Segoe UI"/>
                <a:cs typeface="Segoe UI"/>
              </a:rPr>
              <a:t>lz4 / zbud
Optane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E23375-359B-844B-A1B1-9570CA248C28}"/>
              </a:ext>
            </a:extLst>
          </p:cNvPr>
          <p:cNvSpPr/>
          <p:nvPr/>
        </p:nvSpPr>
        <p:spPr>
          <a:xfrm>
            <a:off x="4047290" y="3218179"/>
            <a:ext cx="711200" cy="711200"/>
          </a:xfrm>
          <a:prstGeom prst="ellipse">
            <a:avLst/>
          </a:prstGeom>
          <a:solidFill>
            <a:srgbClr val="00C7F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US" sz="1600" b="1" dirty="0">
                <a:solidFill>
                  <a:srgbClr val="FFFFFF"/>
                </a:solidFill>
                <a:latin typeface="Segoe UI"/>
                <a:cs typeface="Segoe UI"/>
              </a:rPr>
              <a:t>C4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BE7188-8E82-BA49-ACE1-03855D5B6473}"/>
              </a:ext>
            </a:extLst>
          </p:cNvPr>
          <p:cNvSpPr txBox="1"/>
          <p:nvPr/>
        </p:nvSpPr>
        <p:spPr>
          <a:xfrm>
            <a:off x="4834690" y="3345179"/>
            <a:ext cx="1778000" cy="58477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333333"/>
                </a:solidFill>
                <a:latin typeface="Segoe UI"/>
                <a:cs typeface="Segoe UI"/>
              </a:rPr>
              <a:t>lz4 / zsmalloc
Optane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EAD9A0F-E7CD-7E4B-A7F9-0020B10853EA}"/>
              </a:ext>
            </a:extLst>
          </p:cNvPr>
          <p:cNvSpPr/>
          <p:nvPr/>
        </p:nvSpPr>
        <p:spPr>
          <a:xfrm>
            <a:off x="5825290" y="2673350"/>
            <a:ext cx="711200" cy="711200"/>
          </a:xfrm>
          <a:prstGeom prst="ellipse">
            <a:avLst/>
          </a:prstGeom>
          <a:solidFill>
            <a:srgbClr val="00C7F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US" sz="1600" b="1" dirty="0">
                <a:solidFill>
                  <a:srgbClr val="FFFFFF"/>
                </a:solidFill>
                <a:latin typeface="Segoe UI"/>
                <a:cs typeface="Segoe UI"/>
              </a:rPr>
              <a:t>C7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86B7E8-7307-2B40-B6B7-4B6F0E359CC1}"/>
              </a:ext>
            </a:extLst>
          </p:cNvPr>
          <p:cNvSpPr txBox="1"/>
          <p:nvPr/>
        </p:nvSpPr>
        <p:spPr>
          <a:xfrm>
            <a:off x="6587290" y="2832100"/>
            <a:ext cx="1778000" cy="58477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333333"/>
                </a:solidFill>
                <a:latin typeface="Segoe UI"/>
                <a:cs typeface="Segoe UI"/>
              </a:rPr>
              <a:t>lzo / zsmalloc
DRAM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6C7C4B-3826-F642-A1C5-8040C194B443}"/>
              </a:ext>
            </a:extLst>
          </p:cNvPr>
          <p:cNvSpPr/>
          <p:nvPr/>
        </p:nvSpPr>
        <p:spPr>
          <a:xfrm>
            <a:off x="8136690" y="1752600"/>
            <a:ext cx="711200" cy="711200"/>
          </a:xfrm>
          <a:prstGeom prst="ellipse">
            <a:avLst/>
          </a:prstGeom>
          <a:solidFill>
            <a:srgbClr val="016B97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US" sz="1600" b="1" dirty="0">
                <a:solidFill>
                  <a:srgbClr val="FFFFFF"/>
                </a:solidFill>
                <a:latin typeface="Segoe UI"/>
                <a:cs typeface="Segoe UI"/>
              </a:rPr>
              <a:t>C12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D40C39-12EF-B443-A812-A9C534A9252C}"/>
              </a:ext>
            </a:extLst>
          </p:cNvPr>
          <p:cNvSpPr txBox="1"/>
          <p:nvPr/>
        </p:nvSpPr>
        <p:spPr>
          <a:xfrm>
            <a:off x="9025690" y="1738376"/>
            <a:ext cx="1778000" cy="58477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333333"/>
                </a:solidFill>
                <a:latin typeface="Segoe UI"/>
                <a:cs typeface="Segoe UI"/>
              </a:rPr>
              <a:t>deflate / zsmalloc
Optane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696C516-D362-4D45-B008-8999D332E38C}"/>
              </a:ext>
            </a:extLst>
          </p:cNvPr>
          <p:cNvSpPr/>
          <p:nvPr/>
        </p:nvSpPr>
        <p:spPr>
          <a:xfrm>
            <a:off x="1532690" y="5499100"/>
            <a:ext cx="2540000" cy="381000"/>
          </a:xfrm>
          <a:prstGeom prst="roundRect">
            <a:avLst/>
          </a:prstGeom>
          <a:solidFill>
            <a:srgbClr val="C4DCE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D2340"/>
                </a:solidFill>
                <a:latin typeface="Segoe UI"/>
                <a:cs typeface="Segoe UI"/>
              </a:rPr>
              <a:t>Warm pages zone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0B616CD-89EC-B546-AF24-224B7E5AD84E}"/>
              </a:ext>
            </a:extLst>
          </p:cNvPr>
          <p:cNvSpPr/>
          <p:nvPr/>
        </p:nvSpPr>
        <p:spPr>
          <a:xfrm>
            <a:off x="7438190" y="2387600"/>
            <a:ext cx="2540000" cy="381000"/>
          </a:xfrm>
          <a:prstGeom prst="roundRect">
            <a:avLst/>
          </a:prstGeom>
          <a:solidFill>
            <a:srgbClr val="C4DCE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D2340"/>
                </a:solidFill>
                <a:latin typeface="Segoe UI"/>
                <a:cs typeface="Segoe UI"/>
              </a:rPr>
              <a:t>Cold pages zone</a:t>
            </a:r>
          </a:p>
        </p:txBody>
      </p:sp>
      <p:sp>
        <p:nvSpPr>
          <p:cNvPr id="200" name="CalloutLine200"/>
          <p:cNvSpPr>
            <a:spLocks noGrp="1"/>
          </p:cNvSpPr>
          <p:nvPr/>
        </p:nvSpPr>
        <p:spPr>
          <a:xfrm>
            <a:off x="1739900" y="4762500"/>
            <a:ext cx="1" cy="101600"/>
          </a:xfrm>
          <a:prstGeom prst="rect">
            <a:avLst/>
          </a:prstGeom>
          <a:solidFill>
            <a:srgbClr val="0068B5"/>
          </a:solidFill>
          <a:ln w="9525">
            <a:solidFill>
              <a:srgbClr val="0068B5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0" name="Callout100"/>
          <p:cNvSpPr>
            <a:spLocks noGrp="1"/>
          </p:cNvSpPr>
          <p:nvPr/>
        </p:nvSpPr>
        <p:spPr>
          <a:xfrm>
            <a:off x="977900" y="4203700"/>
            <a:ext cx="1524000" cy="558800"/>
          </a:xfrm>
          <a:prstGeom prst="roundRect">
            <a:avLst>
              <a:gd name="adj" fmla="val 16667"/>
            </a:avLst>
          </a:prstGeom>
          <a:solidFill>
            <a:srgbClr val="E8F2FF"/>
          </a:solidFill>
          <a:ln w="12700">
            <a:solidFill>
              <a:srgbClr val="0068B5"/>
            </a:solidFill>
          </a:ln>
        </p:spPr>
        <p:txBody>
          <a:bodyPr lIns="45720" tIns="36576" rIns="45720" bIns="36576" rtlCol="0" anchor="ctr">
            <a:noAutofit/>
          </a:bodyPr>
          <a:lstStyle/>
          <a:p>
            <a:pPr algn="ctr">
              <a:buNone/>
            </a:pPr>
            <a:r>
              <a:rPr lang="en-US" sz="1400" b="1" dirty="0">
                <a:solidFill>
                  <a:srgbClr val="0068B5"/>
                </a:solidFill>
                <a:latin typeface="Segoe UI"/>
              </a:rPr>
              <a:t>Fastest access,</a:t>
            </a:r>
          </a:p>
          <a:p>
            <a:pPr algn="ctr">
              <a:buNone/>
            </a:pPr>
            <a:r>
              <a:rPr lang="en-US" sz="1400" dirty="0">
                <a:solidFill>
                  <a:srgbClr val="0068B5"/>
                </a:solidFill>
                <a:latin typeface="Segoe UI"/>
              </a:rPr>
              <a:t>low savings</a:t>
            </a:r>
          </a:p>
        </p:txBody>
      </p:sp>
      <p:sp>
        <p:nvSpPr>
          <p:cNvPr id="201" name="CalloutLine201"/>
          <p:cNvSpPr>
            <a:spLocks noGrp="1"/>
          </p:cNvSpPr>
          <p:nvPr/>
        </p:nvSpPr>
        <p:spPr>
          <a:xfrm>
            <a:off x="2984500" y="3810000"/>
            <a:ext cx="1" cy="101600"/>
          </a:xfrm>
          <a:prstGeom prst="rect">
            <a:avLst/>
          </a:prstGeom>
          <a:solidFill>
            <a:srgbClr val="00A8D6"/>
          </a:solidFill>
          <a:ln w="9525">
            <a:solidFill>
              <a:srgbClr val="00A8D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1" name="Callout101"/>
          <p:cNvSpPr>
            <a:spLocks noGrp="1"/>
          </p:cNvSpPr>
          <p:nvPr/>
        </p:nvSpPr>
        <p:spPr>
          <a:xfrm>
            <a:off x="2222500" y="3251200"/>
            <a:ext cx="1524000" cy="558800"/>
          </a:xfrm>
          <a:prstGeom prst="roundRect">
            <a:avLst>
              <a:gd name="adj" fmla="val 16667"/>
            </a:avLst>
          </a:prstGeom>
          <a:solidFill>
            <a:srgbClr val="E0FAFF"/>
          </a:solidFill>
          <a:ln w="12700">
            <a:solidFill>
              <a:srgbClr val="00A8D6"/>
            </a:solidFill>
          </a:ln>
        </p:spPr>
        <p:txBody>
          <a:bodyPr lIns="45720" tIns="36576" rIns="45720" bIns="36576" rtlCol="0" anchor="ctr">
            <a:noAutofit/>
          </a:bodyPr>
          <a:lstStyle/>
          <a:p>
            <a:pPr algn="ctr">
              <a:buNone/>
            </a:pPr>
            <a:r>
              <a:rPr lang="en-US" sz="1400" b="1" dirty="0">
                <a:solidFill>
                  <a:srgbClr val="007A9E"/>
                </a:solidFill>
                <a:latin typeface="Segoe UI"/>
              </a:rPr>
              <a:t>Low latency,</a:t>
            </a:r>
          </a:p>
          <a:p>
            <a:pPr algn="ctr">
              <a:buNone/>
            </a:pPr>
            <a:r>
              <a:rPr lang="en-US" sz="1400" dirty="0">
                <a:solidFill>
                  <a:srgbClr val="007A9E"/>
                </a:solidFill>
                <a:latin typeface="Segoe UI"/>
              </a:rPr>
              <a:t>cheaper media</a:t>
            </a:r>
          </a:p>
        </p:txBody>
      </p:sp>
      <p:sp>
        <p:nvSpPr>
          <p:cNvPr id="202" name="CalloutLine202"/>
          <p:cNvSpPr>
            <a:spLocks noGrp="1"/>
          </p:cNvSpPr>
          <p:nvPr/>
        </p:nvSpPr>
        <p:spPr>
          <a:xfrm>
            <a:off x="4406900" y="3086100"/>
            <a:ext cx="1" cy="101600"/>
          </a:xfrm>
          <a:prstGeom prst="rect">
            <a:avLst/>
          </a:prstGeom>
          <a:solidFill>
            <a:srgbClr val="D4A017"/>
          </a:solidFill>
          <a:ln w="9525">
            <a:solidFill>
              <a:srgbClr val="D4A017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2" name="Callout102"/>
          <p:cNvSpPr>
            <a:spLocks noGrp="1"/>
          </p:cNvSpPr>
          <p:nvPr/>
        </p:nvSpPr>
        <p:spPr>
          <a:xfrm>
            <a:off x="3644900" y="2527300"/>
            <a:ext cx="1524000" cy="558800"/>
          </a:xfrm>
          <a:prstGeom prst="roundRect">
            <a:avLst>
              <a:gd name="adj" fmla="val 16667"/>
            </a:avLst>
          </a:prstGeom>
          <a:solidFill>
            <a:srgbClr val="FFF8E8"/>
          </a:solidFill>
          <a:ln w="12700">
            <a:solidFill>
              <a:srgbClr val="D4A017"/>
            </a:solidFill>
          </a:ln>
        </p:spPr>
        <p:txBody>
          <a:bodyPr lIns="45720" tIns="36576" rIns="45720" bIns="36576" rtlCol="0" anchor="ctr">
            <a:noAutofit/>
          </a:bodyPr>
          <a:lstStyle/>
          <a:p>
            <a:pPr algn="ctr">
              <a:buNone/>
            </a:pPr>
            <a:r>
              <a:rPr lang="en-US" sz="1400" b="1" dirty="0">
                <a:solidFill>
                  <a:srgbClr val="8B6400"/>
                </a:solidFill>
                <a:latin typeface="Segoe UI"/>
              </a:rPr>
              <a:t>Fast + dense</a:t>
            </a:r>
          </a:p>
          <a:p>
            <a:pPr algn="ctr">
              <a:buNone/>
            </a:pPr>
            <a:r>
              <a:rPr lang="en-US" sz="1400" dirty="0">
                <a:solidFill>
                  <a:srgbClr val="8B6400"/>
                </a:solidFill>
                <a:latin typeface="Segoe UI"/>
              </a:rPr>
              <a:t>packing</a:t>
            </a:r>
          </a:p>
        </p:txBody>
      </p:sp>
      <p:sp>
        <p:nvSpPr>
          <p:cNvPr id="203" name="CalloutLine203"/>
          <p:cNvSpPr>
            <a:spLocks noGrp="1"/>
          </p:cNvSpPr>
          <p:nvPr/>
        </p:nvSpPr>
        <p:spPr>
          <a:xfrm>
            <a:off x="6184900" y="2552700"/>
            <a:ext cx="1" cy="101600"/>
          </a:xfrm>
          <a:prstGeom prst="rect">
            <a:avLst/>
          </a:prstGeom>
          <a:solidFill>
            <a:srgbClr val="E96115"/>
          </a:solidFill>
          <a:ln w="9525">
            <a:solidFill>
              <a:srgbClr val="E96115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3" name="Callout103"/>
          <p:cNvSpPr>
            <a:spLocks noGrp="1"/>
          </p:cNvSpPr>
          <p:nvPr/>
        </p:nvSpPr>
        <p:spPr>
          <a:xfrm>
            <a:off x="5422900" y="1993900"/>
            <a:ext cx="1524000" cy="558800"/>
          </a:xfrm>
          <a:prstGeom prst="roundRect">
            <a:avLst>
              <a:gd name="adj" fmla="val 16667"/>
            </a:avLst>
          </a:prstGeom>
          <a:solidFill>
            <a:srgbClr val="FFF0E8"/>
          </a:solidFill>
          <a:ln w="12700">
            <a:solidFill>
              <a:srgbClr val="E96115"/>
            </a:solidFill>
          </a:ln>
        </p:spPr>
        <p:txBody>
          <a:bodyPr lIns="45720" tIns="36576" rIns="45720" bIns="36576" rtlCol="0" anchor="ctr">
            <a:noAutofit/>
          </a:bodyPr>
          <a:lstStyle/>
          <a:p>
            <a:pPr algn="ctr">
              <a:buNone/>
            </a:pPr>
            <a:r>
              <a:rPr lang="en-US" sz="1400" b="1" dirty="0">
                <a:solidFill>
                  <a:srgbClr val="C44A00"/>
                </a:solidFill>
                <a:latin typeface="Segoe UI"/>
              </a:rPr>
              <a:t>Balanced</a:t>
            </a:r>
          </a:p>
        </p:txBody>
      </p:sp>
      <p:sp>
        <p:nvSpPr>
          <p:cNvPr id="204" name="CalloutLine204"/>
          <p:cNvSpPr>
            <a:spLocks noGrp="1"/>
          </p:cNvSpPr>
          <p:nvPr/>
        </p:nvSpPr>
        <p:spPr>
          <a:xfrm>
            <a:off x="8496300" y="1625600"/>
            <a:ext cx="1" cy="101600"/>
          </a:xfrm>
          <a:prstGeom prst="rect">
            <a:avLst/>
          </a:prstGeom>
          <a:solidFill>
            <a:srgbClr val="8F5DA2"/>
          </a:solidFill>
          <a:ln w="9525">
            <a:solidFill>
              <a:srgbClr val="8F5DA2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4" name="Callout104"/>
          <p:cNvSpPr>
            <a:spLocks noGrp="1"/>
          </p:cNvSpPr>
          <p:nvPr/>
        </p:nvSpPr>
        <p:spPr>
          <a:xfrm>
            <a:off x="7734300" y="1066800"/>
            <a:ext cx="1524000" cy="558800"/>
          </a:xfrm>
          <a:prstGeom prst="roundRect">
            <a:avLst>
              <a:gd name="adj" fmla="val 16667"/>
            </a:avLst>
          </a:prstGeom>
          <a:solidFill>
            <a:srgbClr val="F3EEF8"/>
          </a:solidFill>
          <a:ln w="12700">
            <a:solidFill>
              <a:srgbClr val="8F5DA2"/>
            </a:solidFill>
          </a:ln>
        </p:spPr>
        <p:txBody>
          <a:bodyPr lIns="45720" tIns="36576" rIns="45720" bIns="36576" rtlCol="0" anchor="ctr">
            <a:noAutofit/>
          </a:bodyPr>
          <a:lstStyle/>
          <a:p>
            <a:pPr algn="ctr">
              <a:buNone/>
            </a:pPr>
            <a:r>
              <a:rPr lang="en-US" sz="1400" b="1" dirty="0">
                <a:solidFill>
                  <a:srgbClr val="6B3E88"/>
                </a:solidFill>
                <a:latin typeface="Segoe UI"/>
              </a:rPr>
              <a:t>Max TCO</a:t>
            </a:r>
          </a:p>
          <a:p>
            <a:pPr algn="ctr">
              <a:buNone/>
            </a:pPr>
            <a:r>
              <a:rPr lang="en-US" sz="1400" dirty="0">
                <a:solidFill>
                  <a:srgbClr val="6B3E88"/>
                </a:solidFill>
                <a:latin typeface="Segoe UI"/>
              </a:rPr>
              <a:t>savings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43433-5B7B-D57A-26F5-864F689DD211}"/>
              </a:ext>
            </a:extLst>
          </p:cNvPr>
          <p:cNvSpPr txBox="1"/>
          <p:nvPr/>
        </p:nvSpPr>
        <p:spPr>
          <a:xfrm>
            <a:off x="-42704" y="3203434"/>
            <a:ext cx="11735987" cy="646331"/>
          </a:xfrm>
          <a:prstGeom prst="rect">
            <a:avLst/>
          </a:prstGeom>
          <a:solidFill>
            <a:srgbClr val="004A86"/>
          </a:solidFill>
          <a:ln>
            <a:noFill/>
          </a:ln>
        </p:spPr>
        <p:txBody>
          <a:bodyPr wrap="square" lIns="137160" tIns="137160" rIns="137160" bIns="137160" rtlCol="0" anchor="ctr" anchorCtr="0">
            <a:spAutoFit/>
          </a:bodyPr>
          <a:lstStyle/>
          <a:p>
            <a:pPr algn="ctr">
              <a:buNone/>
            </a:pPr>
            <a:r>
              <a:rPr lang="en-US" sz="2400" b="1" i="1" dirty="0">
                <a:solidFill>
                  <a:srgbClr val="FFFFFF"/>
                </a:solidFill>
              </a:rPr>
              <a:t>Data management in a multi-tier setup – How to manage the tiers?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20E898-9CCC-C0B5-9252-95495286FE40}"/>
              </a:ext>
            </a:extLst>
          </p:cNvPr>
          <p:cNvGrpSpPr/>
          <p:nvPr/>
        </p:nvGrpSpPr>
        <p:grpSpPr>
          <a:xfrm>
            <a:off x="45520" y="5461000"/>
            <a:ext cx="1212616" cy="1041556"/>
            <a:chOff x="45520" y="5461000"/>
            <a:chExt cx="1212616" cy="1041556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650A3B12-4406-D050-C0F0-0DF3ABEBB719}"/>
                </a:ext>
              </a:extLst>
            </p:cNvPr>
            <p:cNvSpPr/>
            <p:nvPr/>
          </p:nvSpPr>
          <p:spPr>
            <a:xfrm>
              <a:off x="861428" y="5461000"/>
              <a:ext cx="396708" cy="381000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1E8442-9B63-0868-2D8A-3F1EA02C23E9}"/>
                </a:ext>
              </a:extLst>
            </p:cNvPr>
            <p:cNvSpPr txBox="1"/>
            <p:nvPr/>
          </p:nvSpPr>
          <p:spPr>
            <a:xfrm>
              <a:off x="45520" y="6040891"/>
              <a:ext cx="1212616" cy="461665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333333"/>
                  </a:solidFill>
                  <a:latin typeface="Segoe UI"/>
                  <a:cs typeface="Segoe UI"/>
                </a:rPr>
                <a:t>DRAM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FC80C9F-F09E-22EE-5DEF-D371E33475DD}"/>
                </a:ext>
              </a:extLst>
            </p:cNvPr>
            <p:cNvCxnSpPr>
              <a:endCxn id="6" idx="3"/>
            </p:cNvCxnSpPr>
            <p:nvPr/>
          </p:nvCxnSpPr>
          <p:spPr>
            <a:xfrm flipV="1">
              <a:off x="602582" y="5786204"/>
              <a:ext cx="316943" cy="254687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923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00" grpId="0" animBg="1"/>
      <p:bldP spid="100" grpId="0" animBg="1"/>
      <p:bldP spid="201" grpId="0" animBg="1"/>
      <p:bldP spid="101" grpId="0" animBg="1"/>
      <p:bldP spid="202" grpId="0" animBg="1"/>
      <p:bldP spid="102" grpId="0" animBg="1"/>
      <p:bldP spid="203" grpId="0" animBg="1"/>
      <p:bldP spid="103" grpId="0" animBg="1"/>
      <p:bldP spid="204" grpId="0" animBg="1"/>
      <p:bldP spid="10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68065-E7A5-E4D4-A81A-4CDC661B8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EBFC1-5F5B-F968-789C-42FE7E43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4" y="3358838"/>
            <a:ext cx="7870573" cy="978211"/>
          </a:xfrm>
        </p:spPr>
        <p:txBody>
          <a:bodyPr/>
          <a:lstStyle/>
          <a:p>
            <a:r>
              <a:rPr lang="en-US" dirty="0"/>
              <a:t>TierScape - Models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A6A3C-83AA-584F-D8D4-119ED4732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46A69-B83C-25E9-19F5-D6FCBFAF307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3262" y="4337049"/>
            <a:ext cx="8002587" cy="140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A7A94"/>
                </a:solidFill>
              </a:rPr>
              <a:t>Placement models – Maximum TCO Savings with Minimum Performance Overhead</a:t>
            </a:r>
          </a:p>
        </p:txBody>
      </p:sp>
    </p:spTree>
    <p:extLst>
      <p:ext uri="{BB962C8B-B14F-4D97-AF65-F5344CB8AC3E}">
        <p14:creationId xmlns:p14="http://schemas.microsoft.com/office/powerpoint/2010/main" val="38013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FB65F-05EB-0340-C50C-8CC0F2E44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870F-0D82-A829-FCE4-30C1E9E9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Models – </a:t>
            </a:r>
            <a:r>
              <a:rPr lang="en-US" b="1" dirty="0"/>
              <a:t>Waterfall Model</a:t>
            </a:r>
            <a:endParaRPr lang="en-IN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965EEE-21AA-FDC3-F2CC-64B5C1E45C4C}"/>
              </a:ext>
            </a:extLst>
          </p:cNvPr>
          <p:cNvSpPr/>
          <p:nvPr/>
        </p:nvSpPr>
        <p:spPr>
          <a:xfrm>
            <a:off x="665480" y="1777304"/>
            <a:ext cx="1851024" cy="542866"/>
          </a:xfrm>
          <a:prstGeom prst="roundRect">
            <a:avLst>
              <a:gd name="adj" fmla="val 29534"/>
            </a:avLst>
          </a:prstGeom>
          <a:solidFill>
            <a:srgbClr val="006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 dirty="0"/>
              <a:t>Application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A846C8C-92FC-B386-3F6B-12C37DE2F835}"/>
              </a:ext>
            </a:extLst>
          </p:cNvPr>
          <p:cNvGrpSpPr/>
          <p:nvPr/>
        </p:nvGrpSpPr>
        <p:grpSpPr>
          <a:xfrm>
            <a:off x="2502406" y="1859959"/>
            <a:ext cx="2079395" cy="2474008"/>
            <a:chOff x="3011844" y="1777663"/>
            <a:chExt cx="2079395" cy="24740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374230-D767-70E8-903F-27E3500B0EF6}"/>
                </a:ext>
              </a:extLst>
            </p:cNvPr>
            <p:cNvSpPr/>
            <p:nvPr/>
          </p:nvSpPr>
          <p:spPr>
            <a:xfrm>
              <a:off x="3938276" y="1777663"/>
              <a:ext cx="1152963" cy="382004"/>
            </a:xfrm>
            <a:prstGeom prst="rect">
              <a:avLst/>
            </a:prstGeom>
            <a:solidFill>
              <a:srgbClr val="DC5C14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 algn="ctr"/>
              <a:r>
                <a:rPr lang="en-US" dirty="0"/>
                <a:t>DRAM</a:t>
              </a:r>
            </a:p>
          </p:txBody>
        </p:sp>
        <p:cxnSp>
          <p:nvCxnSpPr>
            <p:cNvPr id="44" name="Connector: Curved 43">
              <a:extLst>
                <a:ext uri="{FF2B5EF4-FFF2-40B4-BE49-F238E27FC236}">
                  <a16:creationId xmlns:a16="http://schemas.microsoft.com/office/drawing/2014/main" id="{7628963A-F03F-192D-8171-71146D4298F9}"/>
                </a:ext>
              </a:extLst>
            </p:cNvPr>
            <p:cNvCxnSpPr>
              <a:stCxn id="18" idx="3"/>
              <a:endCxn id="19" idx="1"/>
            </p:cNvCxnSpPr>
            <p:nvPr/>
          </p:nvCxnSpPr>
          <p:spPr>
            <a:xfrm flipV="1">
              <a:off x="3011844" y="1968665"/>
              <a:ext cx="926432" cy="2283006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16AA5D7-BBD7-0740-F5D9-45286F0413F7}"/>
              </a:ext>
            </a:extLst>
          </p:cNvPr>
          <p:cNvGrpSpPr/>
          <p:nvPr/>
        </p:nvGrpSpPr>
        <p:grpSpPr>
          <a:xfrm>
            <a:off x="640080" y="2397657"/>
            <a:ext cx="2112795" cy="1230323"/>
            <a:chOff x="1149518" y="2315361"/>
            <a:chExt cx="2112795" cy="123032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9C27C27-D4E0-4BA1-8BCD-59A10ADCFEE3}"/>
                </a:ext>
              </a:extLst>
            </p:cNvPr>
            <p:cNvGrpSpPr/>
            <p:nvPr/>
          </p:nvGrpSpPr>
          <p:grpSpPr>
            <a:xfrm>
              <a:off x="1149518" y="2728490"/>
              <a:ext cx="2112795" cy="817194"/>
              <a:chOff x="1262063" y="2566988"/>
              <a:chExt cx="2112795" cy="817194"/>
            </a:xfrm>
          </p:grpSpPr>
          <p:pic>
            <p:nvPicPr>
              <p:cNvPr id="12" name="Graphic 11" descr="Magnifying glass outline">
                <a:extLst>
                  <a:ext uri="{FF2B5EF4-FFF2-40B4-BE49-F238E27FC236}">
                    <a16:creationId xmlns:a16="http://schemas.microsoft.com/office/drawing/2014/main" id="{EF3B300D-369E-1DED-D433-A4C290A53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1600602" y="2751889"/>
                <a:ext cx="485499" cy="485499"/>
              </a:xfrm>
              <a:prstGeom prst="rect">
                <a:avLst/>
              </a:prstGeom>
            </p:spPr>
          </p:pic>
          <p:pic>
            <p:nvPicPr>
              <p:cNvPr id="14" name="Graphic 13" descr="Computer outline">
                <a:extLst>
                  <a:ext uri="{FF2B5EF4-FFF2-40B4-BE49-F238E27FC236}">
                    <a16:creationId xmlns:a16="http://schemas.microsoft.com/office/drawing/2014/main" id="{C15041FD-3EA9-C96C-B99F-713E1EDA2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354641" y="2605097"/>
                <a:ext cx="779085" cy="779085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AC42AE-928A-7D69-9FF0-F118DA9131BB}"/>
                  </a:ext>
                </a:extLst>
              </p:cNvPr>
              <p:cNvSpPr txBox="1"/>
              <p:nvPr/>
            </p:nvSpPr>
            <p:spPr>
              <a:xfrm>
                <a:off x="2174708" y="2741528"/>
                <a:ext cx="1200150" cy="553998"/>
              </a:xfrm>
              <a:prstGeom prst="rect">
                <a:avLst/>
              </a:prstGeom>
              <a:noFill/>
            </p:spPr>
            <p:txBody>
              <a:bodyPr wrap="square" lIns="137160" tIns="137160" rIns="137160" bIns="137160" rtlCol="0">
                <a:spAutoFit/>
              </a:bodyPr>
              <a:lstStyle/>
              <a:p>
                <a:pPr algn="l"/>
                <a:r>
                  <a:rPr lang="en-US" dirty="0"/>
                  <a:t>Profiler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EF42B36-E328-7CED-EED7-2F4CDC8CBD7B}"/>
                  </a:ext>
                </a:extLst>
              </p:cNvPr>
              <p:cNvSpPr/>
              <p:nvPr/>
            </p:nvSpPr>
            <p:spPr>
              <a:xfrm>
                <a:off x="1262063" y="2566988"/>
                <a:ext cx="2000250" cy="779085"/>
              </a:xfrm>
              <a:prstGeom prst="rect">
                <a:avLst/>
              </a:prstGeom>
              <a:noFill/>
              <a:ln>
                <a:solidFill>
                  <a:srgbClr val="E0E0E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137160" rIns="137160" bIns="137160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2" name="Arrow: Down 51">
              <a:extLst>
                <a:ext uri="{FF2B5EF4-FFF2-40B4-BE49-F238E27FC236}">
                  <a16:creationId xmlns:a16="http://schemas.microsoft.com/office/drawing/2014/main" id="{B2CC9429-9007-3C24-5595-998BF33F7010}"/>
                </a:ext>
              </a:extLst>
            </p:cNvPr>
            <p:cNvSpPr/>
            <p:nvPr/>
          </p:nvSpPr>
          <p:spPr>
            <a:xfrm>
              <a:off x="1973556" y="2315361"/>
              <a:ext cx="316638" cy="413129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BE1D16-AE5A-34FB-0B02-61767503A4C6}"/>
              </a:ext>
            </a:extLst>
          </p:cNvPr>
          <p:cNvGrpSpPr/>
          <p:nvPr/>
        </p:nvGrpSpPr>
        <p:grpSpPr>
          <a:xfrm>
            <a:off x="732658" y="3571756"/>
            <a:ext cx="1769748" cy="1153517"/>
            <a:chOff x="1242096" y="3489460"/>
            <a:chExt cx="1769748" cy="115351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897F07-B49E-B4B8-B6BC-168DF36607FC}"/>
                </a:ext>
              </a:extLst>
            </p:cNvPr>
            <p:cNvGrpSpPr/>
            <p:nvPr/>
          </p:nvGrpSpPr>
          <p:grpSpPr>
            <a:xfrm>
              <a:off x="1242096" y="3489460"/>
              <a:ext cx="1769748" cy="1151753"/>
              <a:chOff x="1242096" y="3489460"/>
              <a:chExt cx="1769748" cy="1151753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6CE2DEB-C3C9-CE99-ECA0-9583BF976A79}"/>
                  </a:ext>
                </a:extLst>
              </p:cNvPr>
              <p:cNvSpPr/>
              <p:nvPr/>
            </p:nvSpPr>
            <p:spPr>
              <a:xfrm>
                <a:off x="1242096" y="3862128"/>
                <a:ext cx="1769748" cy="779085"/>
              </a:xfrm>
              <a:prstGeom prst="roundRect">
                <a:avLst/>
              </a:prstGeom>
              <a:solidFill>
                <a:srgbClr val="147A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137160" rIns="137160" bIns="137160" rtlCol="0" anchor="ctr"/>
              <a:lstStyle/>
              <a:p>
                <a:pPr algn="ctr"/>
                <a:r>
                  <a:rPr lang="en-US" dirty="0"/>
                  <a:t>TierScape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7B578C0D-B0F9-4E27-175F-4FFE5EB20731}"/>
                  </a:ext>
                </a:extLst>
              </p:cNvPr>
              <p:cNvSpPr/>
              <p:nvPr/>
            </p:nvSpPr>
            <p:spPr>
              <a:xfrm>
                <a:off x="1966054" y="3489460"/>
                <a:ext cx="316638" cy="413129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137160" rIns="137160" bIns="137160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2759353-460B-140F-44F8-334C00F91E85}"/>
                </a:ext>
              </a:extLst>
            </p:cNvPr>
            <p:cNvSpPr/>
            <p:nvPr/>
          </p:nvSpPr>
          <p:spPr>
            <a:xfrm>
              <a:off x="1242096" y="4260973"/>
              <a:ext cx="1769748" cy="382004"/>
            </a:xfrm>
            <a:prstGeom prst="roundRect">
              <a:avLst>
                <a:gd name="adj" fmla="val 38277"/>
              </a:avLst>
            </a:prstGeom>
            <a:solidFill>
              <a:srgbClr val="116B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 algn="ctr"/>
              <a:r>
                <a:rPr lang="en-US" dirty="0"/>
                <a:t>Waterfall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46682D-F0D1-5494-F953-50E9B88AD255}"/>
              </a:ext>
            </a:extLst>
          </p:cNvPr>
          <p:cNvGrpSpPr/>
          <p:nvPr/>
        </p:nvGrpSpPr>
        <p:grpSpPr>
          <a:xfrm>
            <a:off x="5924230" y="1662815"/>
            <a:ext cx="830997" cy="3199020"/>
            <a:chOff x="6044450" y="1568644"/>
            <a:chExt cx="830997" cy="319902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C349F32-2518-9A60-832C-38F13DC1704F}"/>
                </a:ext>
              </a:extLst>
            </p:cNvPr>
            <p:cNvSpPr txBox="1"/>
            <p:nvPr/>
          </p:nvSpPr>
          <p:spPr>
            <a:xfrm rot="5400000">
              <a:off x="4860439" y="2752655"/>
              <a:ext cx="3199020" cy="830997"/>
            </a:xfrm>
            <a:prstGeom prst="rect">
              <a:avLst/>
            </a:prstGeom>
            <a:noFill/>
          </p:spPr>
          <p:txBody>
            <a:bodyPr wrap="square" lIns="137160" tIns="137160" rIns="137160" bIns="137160" rtlCol="0">
              <a:spAutoFit/>
            </a:bodyPr>
            <a:lstStyle/>
            <a:p>
              <a:pPr algn="ctr"/>
              <a:r>
                <a:rPr lang="en-US" dirty="0"/>
                <a:t>Improved TCO savings &amp;</a:t>
              </a:r>
            </a:p>
            <a:p>
              <a:pPr algn="ctr"/>
              <a:r>
                <a:rPr lang="en-US" dirty="0"/>
                <a:t>Drop in performance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3C94159-F30B-12E5-1408-BD281CC428C4}"/>
                </a:ext>
              </a:extLst>
            </p:cNvPr>
            <p:cNvCxnSpPr/>
            <p:nvPr/>
          </p:nvCxnSpPr>
          <p:spPr>
            <a:xfrm>
              <a:off x="6065809" y="1870360"/>
              <a:ext cx="0" cy="272102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BB13F0-F78E-1D48-427E-B8587AB458FD}"/>
              </a:ext>
            </a:extLst>
          </p:cNvPr>
          <p:cNvGrpSpPr/>
          <p:nvPr/>
        </p:nvGrpSpPr>
        <p:grpSpPr>
          <a:xfrm>
            <a:off x="3428838" y="1917611"/>
            <a:ext cx="2305926" cy="926250"/>
            <a:chOff x="3938276" y="1835315"/>
            <a:chExt cx="2305926" cy="92625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AC377B2-61D4-D63A-FA4D-B870317AF4EC}"/>
                </a:ext>
              </a:extLst>
            </p:cNvPr>
            <p:cNvGrpSpPr/>
            <p:nvPr/>
          </p:nvGrpSpPr>
          <p:grpSpPr>
            <a:xfrm>
              <a:off x="3938276" y="1835315"/>
              <a:ext cx="1165663" cy="926250"/>
              <a:chOff x="3938276" y="1835315"/>
              <a:chExt cx="1165663" cy="92625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7C07081-4807-E75F-6380-754FDE4B91EC}"/>
                  </a:ext>
                </a:extLst>
              </p:cNvPr>
              <p:cNvSpPr/>
              <p:nvPr/>
            </p:nvSpPr>
            <p:spPr>
              <a:xfrm>
                <a:off x="3938276" y="2379561"/>
                <a:ext cx="1152963" cy="382004"/>
              </a:xfrm>
              <a:prstGeom prst="rect">
                <a:avLst/>
              </a:prstGeom>
              <a:solidFill>
                <a:srgbClr val="E68149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137160" rIns="137160" bIns="137160" rtlCol="0" anchor="ctr"/>
              <a:lstStyle/>
              <a:p>
                <a:pPr algn="ctr"/>
                <a:r>
                  <a:rPr lang="en-US" dirty="0"/>
                  <a:t>Tier 1</a:t>
                </a:r>
              </a:p>
            </p:txBody>
          </p:sp>
          <p:cxnSp>
            <p:nvCxnSpPr>
              <p:cNvPr id="27" name="Connector: Curved 26">
                <a:extLst>
                  <a:ext uri="{FF2B5EF4-FFF2-40B4-BE49-F238E27FC236}">
                    <a16:creationId xmlns:a16="http://schemas.microsoft.com/office/drawing/2014/main" id="{3CD94850-4C04-C0FE-37F1-326E38CE04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1239" y="1835315"/>
                <a:ext cx="12700" cy="601898"/>
              </a:xfrm>
              <a:prstGeom prst="curvedConnector3">
                <a:avLst>
                  <a:gd name="adj1" fmla="val 3500000"/>
                </a:avLst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3B0518-1BC1-160E-6E41-E52CF1842AE1}"/>
                </a:ext>
              </a:extLst>
            </p:cNvPr>
            <p:cNvSpPr txBox="1"/>
            <p:nvPr/>
          </p:nvSpPr>
          <p:spPr>
            <a:xfrm>
              <a:off x="5588852" y="1835315"/>
              <a:ext cx="655350" cy="553998"/>
            </a:xfrm>
            <a:prstGeom prst="rect">
              <a:avLst/>
            </a:prstGeom>
            <a:noFill/>
          </p:spPr>
          <p:txBody>
            <a:bodyPr wrap="square" lIns="137160" tIns="137160" rIns="137160" bIns="137160" rtlCol="0">
              <a:spAutoFit/>
            </a:bodyPr>
            <a:lstStyle/>
            <a:p>
              <a:pPr algn="l"/>
              <a:r>
                <a:rPr lang="en-US" dirty="0"/>
                <a:t>T+1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7092638-C8E4-5993-05EE-486E78655124}"/>
              </a:ext>
            </a:extLst>
          </p:cNvPr>
          <p:cNvGrpSpPr/>
          <p:nvPr/>
        </p:nvGrpSpPr>
        <p:grpSpPr>
          <a:xfrm>
            <a:off x="3428838" y="2562902"/>
            <a:ext cx="2429130" cy="847483"/>
            <a:chOff x="3938276" y="2480606"/>
            <a:chExt cx="2429130" cy="8474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252583A-3AEF-9702-9945-FB847CEB6022}"/>
                </a:ext>
              </a:extLst>
            </p:cNvPr>
            <p:cNvGrpSpPr/>
            <p:nvPr/>
          </p:nvGrpSpPr>
          <p:grpSpPr>
            <a:xfrm>
              <a:off x="3938276" y="2500713"/>
              <a:ext cx="1165663" cy="827376"/>
              <a:chOff x="3938276" y="2500713"/>
              <a:chExt cx="1165663" cy="82737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C527B5A-570F-33A3-ABEB-FE0F39CBD1F2}"/>
                  </a:ext>
                </a:extLst>
              </p:cNvPr>
              <p:cNvSpPr/>
              <p:nvPr/>
            </p:nvSpPr>
            <p:spPr>
              <a:xfrm>
                <a:off x="3938276" y="2946085"/>
                <a:ext cx="1152963" cy="382004"/>
              </a:xfrm>
              <a:prstGeom prst="rect">
                <a:avLst/>
              </a:prstGeom>
              <a:solidFill>
                <a:srgbClr val="00C7FD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137160" rIns="137160" bIns="137160" rtlCol="0" anchor="ctr"/>
              <a:lstStyle/>
              <a:p>
                <a:pPr algn="ctr"/>
                <a:r>
                  <a:rPr lang="en-US" dirty="0"/>
                  <a:t>Tier 2</a:t>
                </a:r>
              </a:p>
            </p:txBody>
          </p:sp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43FA1910-D59E-1AA5-E3E6-52CC409157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1239" y="2500713"/>
                <a:ext cx="12700" cy="566524"/>
              </a:xfrm>
              <a:prstGeom prst="curvedConnector3">
                <a:avLst>
                  <a:gd name="adj1" fmla="val 3550000"/>
                </a:avLst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9E63D7-0B37-194A-8BD8-3E9C3969F04B}"/>
                </a:ext>
              </a:extLst>
            </p:cNvPr>
            <p:cNvSpPr txBox="1"/>
            <p:nvPr/>
          </p:nvSpPr>
          <p:spPr>
            <a:xfrm>
              <a:off x="5595283" y="2480606"/>
              <a:ext cx="772123" cy="553998"/>
            </a:xfrm>
            <a:prstGeom prst="rect">
              <a:avLst/>
            </a:prstGeom>
            <a:noFill/>
          </p:spPr>
          <p:txBody>
            <a:bodyPr wrap="square" lIns="137160" tIns="137160" rIns="137160" bIns="137160" rtlCol="0">
              <a:spAutoFit/>
            </a:bodyPr>
            <a:lstStyle/>
            <a:p>
              <a:pPr algn="l"/>
              <a:r>
                <a:rPr lang="en-US" dirty="0"/>
                <a:t>T+2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A1ABE1F-937C-BA69-1A60-78C5989F8770}"/>
              </a:ext>
            </a:extLst>
          </p:cNvPr>
          <p:cNvGrpSpPr/>
          <p:nvPr/>
        </p:nvGrpSpPr>
        <p:grpSpPr>
          <a:xfrm>
            <a:off x="3428838" y="3192464"/>
            <a:ext cx="2416430" cy="769016"/>
            <a:chOff x="3938276" y="3110168"/>
            <a:chExt cx="2416430" cy="7690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C09D43B-6358-8300-2145-53B1A42A3157}"/>
                </a:ext>
              </a:extLst>
            </p:cNvPr>
            <p:cNvGrpSpPr/>
            <p:nvPr/>
          </p:nvGrpSpPr>
          <p:grpSpPr>
            <a:xfrm>
              <a:off x="3938276" y="3149787"/>
              <a:ext cx="1165663" cy="729397"/>
              <a:chOff x="3938276" y="3149787"/>
              <a:chExt cx="1165663" cy="72939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90DC13-FF20-E294-8402-D8000F3DA424}"/>
                  </a:ext>
                </a:extLst>
              </p:cNvPr>
              <p:cNvSpPr/>
              <p:nvPr/>
            </p:nvSpPr>
            <p:spPr>
              <a:xfrm>
                <a:off x="3938276" y="3497180"/>
                <a:ext cx="1152963" cy="382004"/>
              </a:xfrm>
              <a:prstGeom prst="rect">
                <a:avLst/>
              </a:prstGeom>
              <a:solidFill>
                <a:srgbClr val="00C7FD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137160" rIns="137160" bIns="137160" rtlCol="0" anchor="ctr"/>
              <a:lstStyle/>
              <a:p>
                <a:pPr algn="ctr"/>
                <a:r>
                  <a:rPr lang="en-US" dirty="0"/>
                  <a:t>Tier 3</a:t>
                </a:r>
              </a:p>
            </p:txBody>
          </p:sp>
          <p:cxnSp>
            <p:nvCxnSpPr>
              <p:cNvPr id="33" name="Connector: Curved 32">
                <a:extLst>
                  <a:ext uri="{FF2B5EF4-FFF2-40B4-BE49-F238E27FC236}">
                    <a16:creationId xmlns:a16="http://schemas.microsoft.com/office/drawing/2014/main" id="{30AEB7B2-3C54-416A-9F1B-D0092D82CC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1239" y="3149787"/>
                <a:ext cx="12700" cy="551095"/>
              </a:xfrm>
              <a:prstGeom prst="curvedConnector3">
                <a:avLst>
                  <a:gd name="adj1" fmla="val 3500000"/>
                </a:avLst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8B84D3-D0DB-B8D5-BF8F-7E2B025560B3}"/>
                </a:ext>
              </a:extLst>
            </p:cNvPr>
            <p:cNvSpPr txBox="1"/>
            <p:nvPr/>
          </p:nvSpPr>
          <p:spPr>
            <a:xfrm>
              <a:off x="5595284" y="3110168"/>
              <a:ext cx="759422" cy="553998"/>
            </a:xfrm>
            <a:prstGeom prst="rect">
              <a:avLst/>
            </a:prstGeom>
            <a:noFill/>
          </p:spPr>
          <p:txBody>
            <a:bodyPr wrap="square" lIns="137160" tIns="137160" rIns="137160" bIns="137160" rtlCol="0">
              <a:spAutoFit/>
            </a:bodyPr>
            <a:lstStyle/>
            <a:p>
              <a:pPr algn="l"/>
              <a:r>
                <a:rPr lang="en-US" dirty="0"/>
                <a:t>T+3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2B9F26-D9F6-8B91-C1C0-DDF509CF1AFA}"/>
              </a:ext>
            </a:extLst>
          </p:cNvPr>
          <p:cNvGrpSpPr/>
          <p:nvPr/>
        </p:nvGrpSpPr>
        <p:grpSpPr>
          <a:xfrm>
            <a:off x="3428838" y="3868745"/>
            <a:ext cx="2455911" cy="871127"/>
            <a:chOff x="3938276" y="3786449"/>
            <a:chExt cx="2455911" cy="87112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4CDD276-E412-3963-6CE3-49471F09A200}"/>
                </a:ext>
              </a:extLst>
            </p:cNvPr>
            <p:cNvGrpSpPr/>
            <p:nvPr/>
          </p:nvGrpSpPr>
          <p:grpSpPr>
            <a:xfrm>
              <a:off x="3938276" y="3786449"/>
              <a:ext cx="1219224" cy="871127"/>
              <a:chOff x="3938276" y="3786449"/>
              <a:chExt cx="1219224" cy="87112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2D03D1-F4E0-6F82-8314-29DEF91DD1DC}"/>
                  </a:ext>
                </a:extLst>
              </p:cNvPr>
              <p:cNvSpPr/>
              <p:nvPr/>
            </p:nvSpPr>
            <p:spPr>
              <a:xfrm>
                <a:off x="3938276" y="4275572"/>
                <a:ext cx="1152963" cy="382004"/>
              </a:xfrm>
              <a:prstGeom prst="rect">
                <a:avLst/>
              </a:prstGeom>
              <a:solidFill>
                <a:srgbClr val="00A8D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137160" rIns="137160" bIns="137160" rtlCol="0" anchor="ctr"/>
              <a:lstStyle/>
              <a:p>
                <a:pPr algn="ctr"/>
                <a:r>
                  <a:rPr lang="en-US" dirty="0"/>
                  <a:t>Tier 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40A0D1-137B-1BF5-5E00-AE30EBA25D97}"/>
                  </a:ext>
                </a:extLst>
              </p:cNvPr>
              <p:cNvSpPr txBox="1"/>
              <p:nvPr/>
            </p:nvSpPr>
            <p:spPr>
              <a:xfrm>
                <a:off x="4405526" y="3786449"/>
                <a:ext cx="75197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800" dirty="0"/>
                  <a:t>…</a:t>
                </a:r>
              </a:p>
            </p:txBody>
          </p:sp>
          <p:cxnSp>
            <p:nvCxnSpPr>
              <p:cNvPr id="38" name="Connector: Curved 37">
                <a:extLst>
                  <a:ext uri="{FF2B5EF4-FFF2-40B4-BE49-F238E27FC236}">
                    <a16:creationId xmlns:a16="http://schemas.microsoft.com/office/drawing/2014/main" id="{A15780CE-8C20-FFA0-F482-AE706500FC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019" y="3898234"/>
                <a:ext cx="12700" cy="551095"/>
              </a:xfrm>
              <a:prstGeom prst="curvedConnector3">
                <a:avLst>
                  <a:gd name="adj1" fmla="val 3500000"/>
                </a:avLst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48286E-DF57-BE4B-4FE9-D1CDBDB7F15F}"/>
                </a:ext>
              </a:extLst>
            </p:cNvPr>
            <p:cNvSpPr txBox="1"/>
            <p:nvPr/>
          </p:nvSpPr>
          <p:spPr>
            <a:xfrm>
              <a:off x="5623074" y="3898234"/>
              <a:ext cx="771113" cy="553998"/>
            </a:xfrm>
            <a:prstGeom prst="rect">
              <a:avLst/>
            </a:prstGeom>
            <a:noFill/>
          </p:spPr>
          <p:txBody>
            <a:bodyPr wrap="square" lIns="137160" tIns="137160" rIns="137160" bIns="137160" rtlCol="0">
              <a:spAutoFit/>
            </a:bodyPr>
            <a:lstStyle/>
            <a:p>
              <a:pPr algn="l"/>
              <a:r>
                <a:rPr lang="en-US" dirty="0"/>
                <a:t>T+N</a:t>
              </a:r>
            </a:p>
          </p:txBody>
        </p:sp>
      </p:grpSp>
      <p:sp>
        <p:nvSpPr>
          <p:cNvPr id="600" name="Card-600"/>
          <p:cNvSpPr>
            <a:spLocks noGrp="1"/>
          </p:cNvSpPr>
          <p:nvPr/>
        </p:nvSpPr>
        <p:spPr>
          <a:xfrm>
            <a:off x="7162800" y="660400"/>
            <a:ext cx="4495800" cy="1371600"/>
          </a:xfrm>
          <a:prstGeom prst="roundRect">
            <a:avLst>
              <a:gd name="adj" fmla="val 6000"/>
            </a:avLst>
          </a:prstGeom>
          <a:solidFill>
            <a:srgbClr val="F0F6FC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01" name="Bar-600"/>
          <p:cNvSpPr>
            <a:spLocks noGrp="1"/>
          </p:cNvSpPr>
          <p:nvPr/>
        </p:nvSpPr>
        <p:spPr>
          <a:xfrm>
            <a:off x="7162800" y="660400"/>
            <a:ext cx="76200" cy="1371600"/>
          </a:xfrm>
          <a:prstGeom prst="roundRect">
            <a:avLst>
              <a:gd name="adj" fmla="val 6000"/>
            </a:avLst>
          </a:prstGeom>
          <a:solidFill>
            <a:srgbClr val="0068B5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02" name="Circ-600"/>
          <p:cNvSpPr>
            <a:spLocks noGrp="1"/>
          </p:cNvSpPr>
          <p:nvPr/>
        </p:nvSpPr>
        <p:spPr>
          <a:xfrm>
            <a:off x="7391400" y="1066800"/>
            <a:ext cx="558800" cy="558800"/>
          </a:xfrm>
          <a:prstGeom prst="ellipse">
            <a:avLst/>
          </a:prstGeom>
          <a:solidFill>
            <a:srgbClr val="0068B5"/>
          </a:solidFill>
          <a:ln w="0">
            <a:noFill/>
          </a:ln>
        </p:spPr>
        <p:txBody>
          <a:bodyPr lIns="0" tIns="0" rIns="0" bIns="0" anchor="ctr" anchorCtr="1"/>
          <a:lstStyle/>
          <a:p>
            <a:pPr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03" name="Txt-600"/>
          <p:cNvSpPr>
            <a:spLocks noGrp="1"/>
          </p:cNvSpPr>
          <p:nvPr/>
        </p:nvSpPr>
        <p:spPr>
          <a:xfrm>
            <a:off x="8128000" y="660400"/>
            <a:ext cx="3403600" cy="1371600"/>
          </a:xfrm>
          <a:prstGeom prst="rect">
            <a:avLst/>
          </a:prstGeom>
          <a:noFill/>
          <a:ln w="0">
            <a:noFill/>
          </a:ln>
        </p:spPr>
        <p:txBody>
          <a:bodyPr lIns="0" tIns="0" rIns="76200" bIns="0" anchor="ctr" anchorCtr="0"/>
          <a:lstStyle/>
          <a:p>
            <a:pPr algn="l">
              <a:buNone/>
            </a:pPr>
            <a:r>
              <a:rPr lang="en-US" sz="2400" b="1" dirty="0">
                <a:solidFill>
                  <a:srgbClr val="0068B5"/>
                </a:solidFill>
              </a:rPr>
              <a:t>Upfront memory TCO savings</a:t>
            </a:r>
          </a:p>
        </p:txBody>
      </p:sp>
      <p:sp>
        <p:nvSpPr>
          <p:cNvPr id="610" name="Card-610"/>
          <p:cNvSpPr>
            <a:spLocks noGrp="1"/>
          </p:cNvSpPr>
          <p:nvPr/>
        </p:nvSpPr>
        <p:spPr>
          <a:xfrm>
            <a:off x="7162800" y="2159000"/>
            <a:ext cx="4495800" cy="1371600"/>
          </a:xfrm>
          <a:prstGeom prst="roundRect">
            <a:avLst>
              <a:gd name="adj" fmla="val 6000"/>
            </a:avLst>
          </a:prstGeom>
          <a:solidFill>
            <a:srgbClr val="F0FAF8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11" name="Bar-610"/>
          <p:cNvSpPr>
            <a:spLocks noGrp="1"/>
          </p:cNvSpPr>
          <p:nvPr/>
        </p:nvSpPr>
        <p:spPr>
          <a:xfrm>
            <a:off x="7162800" y="2159000"/>
            <a:ext cx="76200" cy="1371600"/>
          </a:xfrm>
          <a:prstGeom prst="roundRect">
            <a:avLst>
              <a:gd name="adj" fmla="val 6000"/>
            </a:avLst>
          </a:prstGeom>
          <a:solidFill>
            <a:srgbClr val="00897B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12" name="Circ-610"/>
          <p:cNvSpPr>
            <a:spLocks noGrp="1"/>
          </p:cNvSpPr>
          <p:nvPr/>
        </p:nvSpPr>
        <p:spPr>
          <a:xfrm>
            <a:off x="7391400" y="2565400"/>
            <a:ext cx="558800" cy="558800"/>
          </a:xfrm>
          <a:prstGeom prst="ellipse">
            <a:avLst/>
          </a:prstGeom>
          <a:solidFill>
            <a:srgbClr val="00897B"/>
          </a:solidFill>
          <a:ln w="0">
            <a:noFill/>
          </a:ln>
        </p:spPr>
        <p:txBody>
          <a:bodyPr lIns="0" tIns="0" rIns="0" bIns="0" anchor="ctr" anchorCtr="1"/>
          <a:lstStyle/>
          <a:p>
            <a:pPr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13" name="Txt-610"/>
          <p:cNvSpPr>
            <a:spLocks noGrp="1"/>
          </p:cNvSpPr>
          <p:nvPr/>
        </p:nvSpPr>
        <p:spPr>
          <a:xfrm>
            <a:off x="8128000" y="2159000"/>
            <a:ext cx="3403600" cy="1371600"/>
          </a:xfrm>
          <a:prstGeom prst="rect">
            <a:avLst/>
          </a:prstGeom>
          <a:noFill/>
          <a:ln w="0">
            <a:noFill/>
          </a:ln>
        </p:spPr>
        <p:txBody>
          <a:bodyPr lIns="0" tIns="0" rIns="76200" bIns="0" anchor="ctr" anchorCtr="0"/>
          <a:lstStyle/>
          <a:p>
            <a:pPr algn="l">
              <a:buNone/>
            </a:pPr>
            <a:r>
              <a:rPr lang="en-US" sz="2400" b="1" dirty="0">
                <a:solidFill>
                  <a:srgbClr val="00897B"/>
                </a:solidFill>
              </a:rPr>
              <a:t>Gradually moved to tiers with better memory TCO savings</a:t>
            </a:r>
          </a:p>
        </p:txBody>
      </p:sp>
      <p:sp>
        <p:nvSpPr>
          <p:cNvPr id="620" name="Card-620"/>
          <p:cNvSpPr>
            <a:spLocks noGrp="1"/>
          </p:cNvSpPr>
          <p:nvPr/>
        </p:nvSpPr>
        <p:spPr>
          <a:xfrm>
            <a:off x="7162800" y="4206748"/>
            <a:ext cx="4495800" cy="1584452"/>
          </a:xfrm>
          <a:prstGeom prst="roundRect">
            <a:avLst>
              <a:gd name="adj" fmla="val 6000"/>
            </a:avLst>
          </a:prstGeom>
          <a:solidFill>
            <a:srgbClr val="FFF0F0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21" name="Bar-620"/>
          <p:cNvSpPr>
            <a:spLocks noGrp="1"/>
          </p:cNvSpPr>
          <p:nvPr/>
        </p:nvSpPr>
        <p:spPr>
          <a:xfrm>
            <a:off x="7193280" y="4206748"/>
            <a:ext cx="64241" cy="1584452"/>
          </a:xfrm>
          <a:prstGeom prst="roundRect">
            <a:avLst>
              <a:gd name="adj" fmla="val 6000"/>
            </a:avLst>
          </a:prstGeom>
          <a:solidFill>
            <a:srgbClr val="C62828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22" name="Circ-620"/>
          <p:cNvSpPr>
            <a:spLocks noGrp="1"/>
          </p:cNvSpPr>
          <p:nvPr/>
        </p:nvSpPr>
        <p:spPr>
          <a:xfrm>
            <a:off x="7391400" y="4730750"/>
            <a:ext cx="558800" cy="558800"/>
          </a:xfrm>
          <a:prstGeom prst="ellipse">
            <a:avLst/>
          </a:prstGeom>
          <a:solidFill>
            <a:srgbClr val="C62828"/>
          </a:solidFill>
          <a:ln w="0">
            <a:noFill/>
          </a:ln>
        </p:spPr>
        <p:txBody>
          <a:bodyPr lIns="0" tIns="0" rIns="0" bIns="0" anchor="ctr" anchorCtr="1"/>
          <a:lstStyle/>
          <a:p>
            <a:pPr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623" name="Txt-620"/>
          <p:cNvSpPr>
            <a:spLocks noGrp="1"/>
          </p:cNvSpPr>
          <p:nvPr/>
        </p:nvSpPr>
        <p:spPr>
          <a:xfrm>
            <a:off x="8084079" y="4391116"/>
            <a:ext cx="3497476" cy="1200404"/>
          </a:xfrm>
          <a:prstGeom prst="rect">
            <a:avLst/>
          </a:prstGeom>
          <a:noFill/>
          <a:ln w="0">
            <a:noFill/>
          </a:ln>
        </p:spPr>
        <p:txBody>
          <a:bodyPr lIns="0" tIns="0" rIns="76200" bIns="0" anchor="ctr" anchorCtr="0"/>
          <a:lstStyle/>
          <a:p>
            <a:pPr algn="l">
              <a:buNone/>
            </a:pPr>
            <a:r>
              <a:rPr lang="en-US" sz="2400" b="1" dirty="0">
                <a:solidFill>
                  <a:srgbClr val="C62828"/>
                </a:solidFill>
              </a:rPr>
              <a:t>Miss the opportunity for aggressive TCO savings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4CB22-765E-CCF0-366B-A61BC3A97017}"/>
              </a:ext>
            </a:extLst>
          </p:cNvPr>
          <p:cNvSpPr txBox="1"/>
          <p:nvPr/>
        </p:nvSpPr>
        <p:spPr>
          <a:xfrm>
            <a:off x="355600" y="5298965"/>
            <a:ext cx="5740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>
            <a:spAutoFit/>
          </a:bodyPr>
          <a:lstStyle/>
          <a:p>
            <a:pPr algn="ctr"/>
            <a:r>
              <a:rPr lang="en-US" dirty="0"/>
              <a:t>An access promotes a page immediately back to DRAM, and the journey starts again.</a:t>
            </a:r>
          </a:p>
        </p:txBody>
      </p:sp>
    </p:spTree>
    <p:extLst>
      <p:ext uri="{BB962C8B-B14F-4D97-AF65-F5344CB8AC3E}">
        <p14:creationId xmlns:p14="http://schemas.microsoft.com/office/powerpoint/2010/main" val="27722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00" grpId="0" animBg="1"/>
      <p:bldP spid="601" grpId="0" animBg="1"/>
      <p:bldP spid="602" grpId="0" animBg="1"/>
      <p:bldP spid="603" grpId="0"/>
      <p:bldP spid="610" grpId="0" animBg="1"/>
      <p:bldP spid="611" grpId="0" animBg="1"/>
      <p:bldP spid="612" grpId="0" animBg="1"/>
      <p:bldP spid="613" grpId="0"/>
      <p:bldP spid="620" grpId="0" animBg="1"/>
      <p:bldP spid="621" grpId="0" animBg="1"/>
      <p:bldP spid="622" grpId="0" animBg="1"/>
      <p:bldP spid="623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BF5C-C4B6-1531-B3FF-E22BB8CC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Models – </a:t>
            </a:r>
            <a:r>
              <a:rPr lang="en-US" b="1" dirty="0"/>
              <a:t>Analytical Model (AM)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92A561-3F89-DEA1-1136-145B8F41178E}"/>
              </a:ext>
            </a:extLst>
          </p:cNvPr>
          <p:cNvSpPr/>
          <p:nvPr/>
        </p:nvSpPr>
        <p:spPr>
          <a:xfrm>
            <a:off x="1418724" y="1637305"/>
            <a:ext cx="1851024" cy="542866"/>
          </a:xfrm>
          <a:prstGeom prst="roundRect">
            <a:avLst>
              <a:gd name="adj" fmla="val 29534"/>
            </a:avLst>
          </a:prstGeom>
          <a:solidFill>
            <a:srgbClr val="006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 dirty="0"/>
              <a:t>Application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2326ED-BDD1-5865-43C6-4A7D1319958B}"/>
              </a:ext>
            </a:extLst>
          </p:cNvPr>
          <p:cNvGrpSpPr/>
          <p:nvPr/>
        </p:nvGrpSpPr>
        <p:grpSpPr>
          <a:xfrm>
            <a:off x="1393324" y="2554103"/>
            <a:ext cx="2112795" cy="817194"/>
            <a:chOff x="1262063" y="2566988"/>
            <a:chExt cx="2112795" cy="817194"/>
          </a:xfrm>
        </p:grpSpPr>
        <p:pic>
          <p:nvPicPr>
            <p:cNvPr id="7" name="Graphic 6" descr="Magnifying glass outline">
              <a:extLst>
                <a:ext uri="{FF2B5EF4-FFF2-40B4-BE49-F238E27FC236}">
                  <a16:creationId xmlns:a16="http://schemas.microsoft.com/office/drawing/2014/main" id="{59529C4C-E5A8-298A-F36C-A940DECD0AD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600602" y="2751889"/>
              <a:ext cx="485499" cy="485499"/>
            </a:xfrm>
            <a:prstGeom prst="rect">
              <a:avLst/>
            </a:prstGeom>
          </p:spPr>
        </p:pic>
        <p:pic>
          <p:nvPicPr>
            <p:cNvPr id="8" name="Graphic 7" descr="Computer outline">
              <a:extLst>
                <a:ext uri="{FF2B5EF4-FFF2-40B4-BE49-F238E27FC236}">
                  <a16:creationId xmlns:a16="http://schemas.microsoft.com/office/drawing/2014/main" id="{EBDA1CF2-11E9-BCA4-F634-21143E4A7A8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54641" y="2605097"/>
              <a:ext cx="779085" cy="77908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4417B7-EE80-9F2B-23E6-AAC717668DCD}"/>
                </a:ext>
              </a:extLst>
            </p:cNvPr>
            <p:cNvSpPr txBox="1"/>
            <p:nvPr/>
          </p:nvSpPr>
          <p:spPr>
            <a:xfrm>
              <a:off x="2174708" y="2741528"/>
              <a:ext cx="1200150" cy="553998"/>
            </a:xfrm>
            <a:prstGeom prst="rect">
              <a:avLst/>
            </a:prstGeom>
            <a:noFill/>
          </p:spPr>
          <p:txBody>
            <a:bodyPr wrap="square" lIns="137160" tIns="137160" rIns="137160" bIns="137160" rtlCol="0">
              <a:spAutoFit/>
            </a:bodyPr>
            <a:lstStyle/>
            <a:p>
              <a:pPr algn="l"/>
              <a:r>
                <a:rPr lang="en-US" dirty="0"/>
                <a:t>Profiler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7FDCC4-2747-A158-9531-5262729F69F2}"/>
                </a:ext>
              </a:extLst>
            </p:cNvPr>
            <p:cNvSpPr/>
            <p:nvPr/>
          </p:nvSpPr>
          <p:spPr>
            <a:xfrm>
              <a:off x="1262063" y="2566988"/>
              <a:ext cx="2000250" cy="779085"/>
            </a:xfrm>
            <a:prstGeom prst="rect">
              <a:avLst/>
            </a:prstGeom>
            <a:noFill/>
            <a:ln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FD361E9-C624-9D1F-DBDE-AE6CF9F7E10D}"/>
              </a:ext>
            </a:extLst>
          </p:cNvPr>
          <p:cNvSpPr/>
          <p:nvPr/>
        </p:nvSpPr>
        <p:spPr>
          <a:xfrm>
            <a:off x="1485902" y="3804425"/>
            <a:ext cx="1769748" cy="779085"/>
          </a:xfrm>
          <a:prstGeom prst="roundRect">
            <a:avLst/>
          </a:prstGeom>
          <a:solidFill>
            <a:srgbClr val="147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 dirty="0"/>
              <a:t>TierScape</a:t>
            </a:r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D435A8-65E1-E69D-DD4A-562C6DB43CD9}"/>
              </a:ext>
            </a:extLst>
          </p:cNvPr>
          <p:cNvSpPr/>
          <p:nvPr/>
        </p:nvSpPr>
        <p:spPr>
          <a:xfrm>
            <a:off x="4231497" y="1663942"/>
            <a:ext cx="1152963" cy="382004"/>
          </a:xfrm>
          <a:prstGeom prst="rect">
            <a:avLst/>
          </a:prstGeom>
          <a:solidFill>
            <a:srgbClr val="DC5C1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 dirty="0"/>
              <a:t>DRAM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915E4F-8CDB-F15B-614E-E848475DE75D}"/>
              </a:ext>
            </a:extLst>
          </p:cNvPr>
          <p:cNvSpPr/>
          <p:nvPr/>
        </p:nvSpPr>
        <p:spPr>
          <a:xfrm>
            <a:off x="4231497" y="2265840"/>
            <a:ext cx="1152963" cy="382004"/>
          </a:xfrm>
          <a:prstGeom prst="rect">
            <a:avLst/>
          </a:prstGeom>
          <a:solidFill>
            <a:srgbClr val="E6814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 dirty="0"/>
              <a:t>Tier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1696FB-95F1-F385-ABBD-702A7B319620}"/>
              </a:ext>
            </a:extLst>
          </p:cNvPr>
          <p:cNvSpPr/>
          <p:nvPr/>
        </p:nvSpPr>
        <p:spPr>
          <a:xfrm>
            <a:off x="4231497" y="2832364"/>
            <a:ext cx="1152963" cy="382004"/>
          </a:xfrm>
          <a:prstGeom prst="rect">
            <a:avLst/>
          </a:prstGeom>
          <a:solidFill>
            <a:srgbClr val="00C7FD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 dirty="0"/>
              <a:t>Tier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D8DFD2-FB8D-3F41-8C93-78C63908CA76}"/>
              </a:ext>
            </a:extLst>
          </p:cNvPr>
          <p:cNvSpPr/>
          <p:nvPr/>
        </p:nvSpPr>
        <p:spPr>
          <a:xfrm>
            <a:off x="4231497" y="3383459"/>
            <a:ext cx="1152963" cy="382004"/>
          </a:xfrm>
          <a:prstGeom prst="rect">
            <a:avLst/>
          </a:prstGeom>
          <a:solidFill>
            <a:srgbClr val="00C7FD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 dirty="0"/>
              <a:t>Tier 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5D12B0-C052-BC0B-A103-A11F88EF16BF}"/>
              </a:ext>
            </a:extLst>
          </p:cNvPr>
          <p:cNvSpPr/>
          <p:nvPr/>
        </p:nvSpPr>
        <p:spPr>
          <a:xfrm>
            <a:off x="4231497" y="4161851"/>
            <a:ext cx="1152963" cy="382004"/>
          </a:xfrm>
          <a:prstGeom prst="rect">
            <a:avLst/>
          </a:prstGeom>
          <a:solidFill>
            <a:srgbClr val="00A8D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 dirty="0"/>
              <a:t>Tier 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F324DC-D719-D0CA-F85F-EE38AF3BB23B}"/>
              </a:ext>
            </a:extLst>
          </p:cNvPr>
          <p:cNvSpPr txBox="1"/>
          <p:nvPr/>
        </p:nvSpPr>
        <p:spPr>
          <a:xfrm>
            <a:off x="4698747" y="3672728"/>
            <a:ext cx="7519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/>
              <a:t>…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D1C1C8-1B22-8A5D-0186-F6E139F3FCAA}"/>
              </a:ext>
            </a:extLst>
          </p:cNvPr>
          <p:cNvSpPr/>
          <p:nvPr/>
        </p:nvSpPr>
        <p:spPr>
          <a:xfrm>
            <a:off x="1485902" y="4249986"/>
            <a:ext cx="1769748" cy="382004"/>
          </a:xfrm>
          <a:prstGeom prst="roundRect">
            <a:avLst>
              <a:gd name="adj" fmla="val 38277"/>
            </a:avLst>
          </a:prstGeom>
          <a:solidFill>
            <a:srgbClr val="11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 dirty="0"/>
              <a:t>AM Model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039AF6-CE7F-17A4-DCC4-465B7D515DD5}"/>
              </a:ext>
            </a:extLst>
          </p:cNvPr>
          <p:cNvSpPr txBox="1"/>
          <p:nvPr/>
        </p:nvSpPr>
        <p:spPr>
          <a:xfrm rot="5400000">
            <a:off x="4703177" y="2722066"/>
            <a:ext cx="3199020" cy="830997"/>
          </a:xfrm>
          <a:prstGeom prst="rect">
            <a:avLst/>
          </a:prstGeom>
          <a:noFill/>
        </p:spPr>
        <p:txBody>
          <a:bodyPr wrap="square" lIns="137160" tIns="137160" rIns="137160" bIns="137160" rtlCol="0">
            <a:spAutoFit/>
          </a:bodyPr>
          <a:lstStyle/>
          <a:p>
            <a:pPr algn="ctr"/>
            <a:r>
              <a:rPr lang="en-US" dirty="0"/>
              <a:t>Improved TCO savings &amp;</a:t>
            </a:r>
          </a:p>
          <a:p>
            <a:pPr algn="ctr"/>
            <a:r>
              <a:rPr lang="en-US" dirty="0"/>
              <a:t>Drop in performance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D365A10-312B-9745-43D6-749F93E2FDA2}"/>
              </a:ext>
            </a:extLst>
          </p:cNvPr>
          <p:cNvCxnSpPr/>
          <p:nvPr/>
        </p:nvCxnSpPr>
        <p:spPr>
          <a:xfrm>
            <a:off x="5711685" y="1777050"/>
            <a:ext cx="0" cy="272102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65FD04-D01D-B878-BB57-6C27A9C7FD6D}"/>
              </a:ext>
            </a:extLst>
          </p:cNvPr>
          <p:cNvGrpSpPr/>
          <p:nvPr/>
        </p:nvGrpSpPr>
        <p:grpSpPr>
          <a:xfrm>
            <a:off x="3255650" y="1854944"/>
            <a:ext cx="975847" cy="2497909"/>
            <a:chOff x="3255650" y="1854944"/>
            <a:chExt cx="975847" cy="2497909"/>
          </a:xfrm>
        </p:grpSpPr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1C1DA254-1707-8283-72DA-1EBE6A5BABA9}"/>
                </a:ext>
              </a:extLst>
            </p:cNvPr>
            <p:cNvCxnSpPr>
              <a:stCxn id="11" idx="3"/>
              <a:endCxn id="12" idx="1"/>
            </p:cNvCxnSpPr>
            <p:nvPr/>
          </p:nvCxnSpPr>
          <p:spPr>
            <a:xfrm flipV="1">
              <a:off x="3255650" y="1854944"/>
              <a:ext cx="975847" cy="2339024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456A635F-921D-07E5-6224-9A85CE9C4792}"/>
                </a:ext>
              </a:extLst>
            </p:cNvPr>
            <p:cNvCxnSpPr>
              <a:stCxn id="11" idx="3"/>
              <a:endCxn id="13" idx="1"/>
            </p:cNvCxnSpPr>
            <p:nvPr/>
          </p:nvCxnSpPr>
          <p:spPr>
            <a:xfrm flipV="1">
              <a:off x="3255650" y="2456842"/>
              <a:ext cx="975847" cy="1737126"/>
            </a:xfrm>
            <a:prstGeom prst="curvedConnector3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692A65AD-36FE-462A-E894-E95C56736EBF}"/>
                </a:ext>
              </a:extLst>
            </p:cNvPr>
            <p:cNvCxnSpPr>
              <a:stCxn id="11" idx="3"/>
              <a:endCxn id="14" idx="1"/>
            </p:cNvCxnSpPr>
            <p:nvPr/>
          </p:nvCxnSpPr>
          <p:spPr>
            <a:xfrm flipV="1">
              <a:off x="3255650" y="3023366"/>
              <a:ext cx="975847" cy="1170602"/>
            </a:xfrm>
            <a:prstGeom prst="curvedConnector3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CA6B5594-A8BA-A7F5-9388-7A82339D2D93}"/>
                </a:ext>
              </a:extLst>
            </p:cNvPr>
            <p:cNvCxnSpPr>
              <a:stCxn id="11" idx="3"/>
              <a:endCxn id="15" idx="1"/>
            </p:cNvCxnSpPr>
            <p:nvPr/>
          </p:nvCxnSpPr>
          <p:spPr>
            <a:xfrm flipV="1">
              <a:off x="3255650" y="3574461"/>
              <a:ext cx="975847" cy="619507"/>
            </a:xfrm>
            <a:prstGeom prst="curvedConnector3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43E2E6A6-1132-EE55-8EC5-C796B35F5A60}"/>
                </a:ext>
              </a:extLst>
            </p:cNvPr>
            <p:cNvCxnSpPr>
              <a:stCxn id="11" idx="3"/>
              <a:endCxn id="16" idx="1"/>
            </p:cNvCxnSpPr>
            <p:nvPr/>
          </p:nvCxnSpPr>
          <p:spPr>
            <a:xfrm>
              <a:off x="3255650" y="4193968"/>
              <a:ext cx="975847" cy="158885"/>
            </a:xfrm>
            <a:prstGeom prst="curvedConnector3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rrow: Down 35">
            <a:extLst>
              <a:ext uri="{FF2B5EF4-FFF2-40B4-BE49-F238E27FC236}">
                <a16:creationId xmlns:a16="http://schemas.microsoft.com/office/drawing/2014/main" id="{A2A7DC85-7B88-EF12-585D-A0DB9C46F995}"/>
              </a:ext>
            </a:extLst>
          </p:cNvPr>
          <p:cNvSpPr/>
          <p:nvPr/>
        </p:nvSpPr>
        <p:spPr>
          <a:xfrm>
            <a:off x="2205240" y="2180171"/>
            <a:ext cx="316638" cy="41312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4482D65A-A611-36EE-EAD3-C623B2B3C7BA}"/>
              </a:ext>
            </a:extLst>
          </p:cNvPr>
          <p:cNvSpPr/>
          <p:nvPr/>
        </p:nvSpPr>
        <p:spPr>
          <a:xfrm>
            <a:off x="2197738" y="3354270"/>
            <a:ext cx="316638" cy="41312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00E23F-B1E1-E670-1A0A-11D57CC97FA4}"/>
              </a:ext>
            </a:extLst>
          </p:cNvPr>
          <p:cNvGrpSpPr/>
          <p:nvPr/>
        </p:nvGrpSpPr>
        <p:grpSpPr>
          <a:xfrm>
            <a:off x="103514" y="3913352"/>
            <a:ext cx="1214170" cy="1478295"/>
            <a:chOff x="103514" y="3913352"/>
            <a:chExt cx="1214170" cy="147829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9800D27-D521-7D81-79BA-8225FC076F68}"/>
                </a:ext>
              </a:extLst>
            </p:cNvPr>
            <p:cNvGrpSpPr/>
            <p:nvPr/>
          </p:nvGrpSpPr>
          <p:grpSpPr>
            <a:xfrm rot="5400000">
              <a:off x="543884" y="3755106"/>
              <a:ext cx="615553" cy="932046"/>
              <a:chOff x="2734605" y="5239336"/>
              <a:chExt cx="615553" cy="9320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1A36780-CABA-9C26-5169-A9B28FEDABCD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2833447" y="5654670"/>
                    <a:ext cx="417870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IN" sz="40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1A36780-CABA-9C26-5169-A9B28FEDAB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2833447" y="5654670"/>
                    <a:ext cx="417870" cy="61555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7647" r="-147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Arrow: Up 40">
                <a:extLst>
                  <a:ext uri="{FF2B5EF4-FFF2-40B4-BE49-F238E27FC236}">
                    <a16:creationId xmlns:a16="http://schemas.microsoft.com/office/drawing/2014/main" id="{39BA9204-A41E-B1A1-F1F6-F85EA65D86FB}"/>
                  </a:ext>
                </a:extLst>
              </p:cNvPr>
              <p:cNvSpPr/>
              <p:nvPr/>
            </p:nvSpPr>
            <p:spPr>
              <a:xfrm>
                <a:off x="2823147" y="5239336"/>
                <a:ext cx="496183" cy="503686"/>
              </a:xfrm>
              <a:prstGeom prst="upArrow">
                <a:avLst>
                  <a:gd name="adj1" fmla="val 50000"/>
                  <a:gd name="adj2" fmla="val 5285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137160" rIns="137160" bIns="137160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A4FF43-A9E0-334A-CAEA-749A405996E8}"/>
                </a:ext>
              </a:extLst>
            </p:cNvPr>
            <p:cNvSpPr txBox="1"/>
            <p:nvPr/>
          </p:nvSpPr>
          <p:spPr>
            <a:xfrm>
              <a:off x="103514" y="4560650"/>
              <a:ext cx="1196342" cy="830997"/>
            </a:xfrm>
            <a:prstGeom prst="rect">
              <a:avLst/>
            </a:prstGeom>
            <a:noFill/>
          </p:spPr>
          <p:txBody>
            <a:bodyPr wrap="square" lIns="137160" tIns="137160" rIns="137160" bIns="137160" rtlCol="0">
              <a:spAutoFit/>
            </a:bodyPr>
            <a:lstStyle/>
            <a:p>
              <a:pPr algn="ctr"/>
              <a:r>
                <a:rPr lang="en-US" dirty="0"/>
                <a:t>User</a:t>
              </a:r>
            </a:p>
            <a:p>
              <a:pPr algn="ctr"/>
              <a:r>
                <a:rPr lang="en-US" dirty="0"/>
                <a:t>Input</a:t>
              </a:r>
            </a:p>
          </p:txBody>
        </p:sp>
      </p:grpSp>
      <p:sp>
        <p:nvSpPr>
          <p:cNvPr id="500" name="RCard-0"/>
          <p:cNvSpPr>
            <a:spLocks noGrp="1"/>
          </p:cNvSpPr>
          <p:nvPr/>
        </p:nvSpPr>
        <p:spPr>
          <a:xfrm>
            <a:off x="7073900" y="1330020"/>
            <a:ext cx="4559300" cy="1693345"/>
          </a:xfrm>
          <a:prstGeom prst="roundRect">
            <a:avLst>
              <a:gd name="adj" fmla="val 6000"/>
            </a:avLst>
          </a:prstGeom>
          <a:solidFill>
            <a:srgbClr val="F0F6FC"/>
          </a:solidFill>
          <a:ln w="0">
            <a:noFill/>
          </a:ln>
        </p:spPr>
        <p:txBody>
          <a:bodyPr/>
          <a:lstStyle/>
          <a:p>
            <a:pPr algn="ctr"/>
            <a:endParaRPr dirty="0"/>
          </a:p>
        </p:txBody>
      </p:sp>
      <p:sp>
        <p:nvSpPr>
          <p:cNvPr id="501" name="RBar-0"/>
          <p:cNvSpPr>
            <a:spLocks noGrp="1"/>
          </p:cNvSpPr>
          <p:nvPr/>
        </p:nvSpPr>
        <p:spPr>
          <a:xfrm>
            <a:off x="7104380" y="1330020"/>
            <a:ext cx="45720" cy="1693345"/>
          </a:xfrm>
          <a:prstGeom prst="roundRect">
            <a:avLst>
              <a:gd name="adj" fmla="val 6000"/>
            </a:avLst>
          </a:prstGeom>
          <a:solidFill>
            <a:srgbClr val="0068B5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02" name="RCirc-0"/>
          <p:cNvSpPr>
            <a:spLocks noGrp="1"/>
          </p:cNvSpPr>
          <p:nvPr/>
        </p:nvSpPr>
        <p:spPr>
          <a:xfrm>
            <a:off x="7302500" y="1879600"/>
            <a:ext cx="558800" cy="558800"/>
          </a:xfrm>
          <a:prstGeom prst="ellipse">
            <a:avLst/>
          </a:prstGeom>
          <a:solidFill>
            <a:srgbClr val="0068B5"/>
          </a:solidFill>
          <a:ln w="0">
            <a:noFill/>
          </a:ln>
        </p:spPr>
        <p:txBody>
          <a:bodyPr lIns="0" tIns="0" rIns="0" bIns="0" anchor="ctr" anchorCtr="1"/>
          <a:lstStyle/>
          <a:p>
            <a:pPr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03" name="RTxt-0"/>
          <p:cNvSpPr>
            <a:spLocks noGrp="1"/>
          </p:cNvSpPr>
          <p:nvPr/>
        </p:nvSpPr>
        <p:spPr>
          <a:xfrm>
            <a:off x="8079398" y="1393940"/>
            <a:ext cx="3553802" cy="1693346"/>
          </a:xfrm>
          <a:prstGeom prst="rect">
            <a:avLst/>
          </a:prstGeom>
          <a:noFill/>
          <a:ln w="0">
            <a:noFill/>
          </a:ln>
        </p:spPr>
        <p:txBody>
          <a:bodyPr lIns="0" tIns="0" rIns="76200" bIns="0" anchor="ctr" anchorCtr="0"/>
          <a:lstStyle/>
          <a:p>
            <a:pPr algn="l">
              <a:buNone/>
            </a:pPr>
            <a:r>
              <a:rPr lang="en-US" sz="2400" b="1" dirty="0">
                <a:solidFill>
                  <a:srgbClr val="0068B5"/>
                </a:solidFill>
              </a:rPr>
              <a:t>Tunable Knob</a:t>
            </a:r>
          </a:p>
          <a:p>
            <a:pPr algn="l">
              <a:buNone/>
            </a:pPr>
            <a:r>
              <a:rPr lang="en-US" sz="2400" dirty="0">
                <a:solidFill>
                  <a:srgbClr val="334E62"/>
                </a:solidFill>
              </a:rPr>
              <a:t>TCO to be saved while minimizing performance loss.</a:t>
            </a:r>
          </a:p>
        </p:txBody>
      </p:sp>
      <p:sp>
        <p:nvSpPr>
          <p:cNvPr id="510" name="RCard-1"/>
          <p:cNvSpPr>
            <a:spLocks noGrp="1"/>
          </p:cNvSpPr>
          <p:nvPr/>
        </p:nvSpPr>
        <p:spPr>
          <a:xfrm>
            <a:off x="7073900" y="3911588"/>
            <a:ext cx="4559300" cy="1693345"/>
          </a:xfrm>
          <a:prstGeom prst="roundRect">
            <a:avLst>
              <a:gd name="adj" fmla="val 6000"/>
            </a:avLst>
          </a:prstGeom>
          <a:solidFill>
            <a:srgbClr val="F0FAF8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11" name="RBar-1"/>
          <p:cNvSpPr>
            <a:spLocks noGrp="1"/>
          </p:cNvSpPr>
          <p:nvPr/>
        </p:nvSpPr>
        <p:spPr>
          <a:xfrm>
            <a:off x="7091728" y="3911588"/>
            <a:ext cx="45719" cy="1693345"/>
          </a:xfrm>
          <a:prstGeom prst="roundRect">
            <a:avLst>
              <a:gd name="adj" fmla="val 6000"/>
            </a:avLst>
          </a:prstGeom>
          <a:solidFill>
            <a:srgbClr val="00897B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12" name="RCirc-1"/>
          <p:cNvSpPr>
            <a:spLocks noGrp="1"/>
          </p:cNvSpPr>
          <p:nvPr/>
        </p:nvSpPr>
        <p:spPr>
          <a:xfrm>
            <a:off x="7302500" y="4394200"/>
            <a:ext cx="558800" cy="558800"/>
          </a:xfrm>
          <a:prstGeom prst="ellipse">
            <a:avLst/>
          </a:prstGeom>
          <a:solidFill>
            <a:srgbClr val="00897B"/>
          </a:solidFill>
          <a:ln w="0">
            <a:noFill/>
          </a:ln>
        </p:spPr>
        <p:txBody>
          <a:bodyPr lIns="0" tIns="0" rIns="0" bIns="0" anchor="ctr" anchorCtr="1"/>
          <a:lstStyle/>
          <a:p>
            <a:pPr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13" name="RTxt-1"/>
          <p:cNvSpPr>
            <a:spLocks noGrp="1"/>
          </p:cNvSpPr>
          <p:nvPr/>
        </p:nvSpPr>
        <p:spPr>
          <a:xfrm>
            <a:off x="8039100" y="3505200"/>
            <a:ext cx="3467100" cy="2336800"/>
          </a:xfrm>
          <a:prstGeom prst="rect">
            <a:avLst/>
          </a:prstGeom>
          <a:noFill/>
          <a:ln w="0">
            <a:noFill/>
          </a:ln>
        </p:spPr>
        <p:txBody>
          <a:bodyPr lIns="0" tIns="0" rIns="76200" bIns="0" anchor="ctr" anchorCtr="0"/>
          <a:lstStyle/>
          <a:p>
            <a:pPr algn="l">
              <a:buNone/>
            </a:pPr>
            <a:r>
              <a:rPr lang="en-US" sz="2400" b="1" dirty="0">
                <a:solidFill>
                  <a:srgbClr val="00897B"/>
                </a:solidFill>
              </a:rPr>
              <a:t>Quick Convergence</a:t>
            </a:r>
          </a:p>
          <a:p>
            <a:pPr algn="l">
              <a:buNone/>
            </a:pPr>
            <a:r>
              <a:rPr lang="en-US" sz="2400" dirty="0">
                <a:solidFill>
                  <a:srgbClr val="334E62"/>
                </a:solidFill>
              </a:rPr>
              <a:t>Cold data are directly placed in the optimal tier.</a:t>
            </a:r>
          </a:p>
        </p:txBody>
      </p:sp>
    </p:spTree>
    <p:extLst>
      <p:ext uri="{BB962C8B-B14F-4D97-AF65-F5344CB8AC3E}">
        <p14:creationId xmlns:p14="http://schemas.microsoft.com/office/powerpoint/2010/main" val="12043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 animBg="1"/>
      <p:bldP spid="501" grpId="0" animBg="1"/>
      <p:bldP spid="502" grpId="0" animBg="1"/>
      <p:bldP spid="503" grpId="0"/>
      <p:bldP spid="510" grpId="0" animBg="1"/>
      <p:bldP spid="511" grpId="0" animBg="1"/>
      <p:bldP spid="512" grpId="0" animBg="1"/>
      <p:bldP spid="5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69DF-759A-69B3-AB30-FB2D51EE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None/>
            </a:pPr>
            <a:r>
              <a:rPr lang="en-US" sz="2800" b="1" dirty="0">
                <a:solidFill>
                  <a:srgbClr val="004A86"/>
                </a:solidFill>
              </a:rPr>
              <a:t>Analytical Model – User Tunable Parameter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E894F37-D430-236E-AC9B-659ACC067562}"/>
              </a:ext>
            </a:extLst>
          </p:cNvPr>
          <p:cNvGrpSpPr/>
          <p:nvPr/>
        </p:nvGrpSpPr>
        <p:grpSpPr>
          <a:xfrm>
            <a:off x="363435" y="1317176"/>
            <a:ext cx="5083729" cy="871212"/>
            <a:chOff x="363435" y="1317176"/>
            <a:chExt cx="5083729" cy="8712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4A3A0D6-FD95-FBD9-A6B4-ACF81115EA14}"/>
                </a:ext>
              </a:extLst>
            </p:cNvPr>
            <p:cNvSpPr/>
            <p:nvPr/>
          </p:nvSpPr>
          <p:spPr>
            <a:xfrm>
              <a:off x="363435" y="1718604"/>
              <a:ext cx="5083729" cy="469784"/>
            </a:xfrm>
            <a:prstGeom prst="rect">
              <a:avLst/>
            </a:prstGeom>
            <a:solidFill>
              <a:srgbClr val="0068B5"/>
            </a:solidFill>
            <a:ln w="12700">
              <a:solidFill>
                <a:srgbClr val="004A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</a:rPr>
                <a:t>DRAM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E7B891A-AB7E-8B65-DD57-307DF0DCD099}"/>
                </a:ext>
              </a:extLst>
            </p:cNvPr>
            <p:cNvGrpSpPr/>
            <p:nvPr/>
          </p:nvGrpSpPr>
          <p:grpSpPr>
            <a:xfrm>
              <a:off x="363435" y="1317176"/>
              <a:ext cx="5083728" cy="276999"/>
              <a:chOff x="360953" y="3546002"/>
              <a:chExt cx="5083728" cy="276999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76C8FE44-3FFC-6E46-625A-0DD246462FA3}"/>
                  </a:ext>
                </a:extLst>
              </p:cNvPr>
              <p:cNvCxnSpPr/>
              <p:nvPr/>
            </p:nvCxnSpPr>
            <p:spPr>
              <a:xfrm>
                <a:off x="360953" y="3691156"/>
                <a:ext cx="5083728" cy="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F46B96-6DE1-6AFA-C6C7-9B0D78375AA5}"/>
                  </a:ext>
                </a:extLst>
              </p:cNvPr>
              <p:cNvSpPr txBox="1"/>
              <p:nvPr/>
            </p:nvSpPr>
            <p:spPr>
              <a:xfrm>
                <a:off x="2248250" y="3546002"/>
                <a:ext cx="1384183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/>
                  <a:t>Max TCO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E6D3370-607F-BA49-C990-BC490425572E}"/>
              </a:ext>
            </a:extLst>
          </p:cNvPr>
          <p:cNvGrpSpPr/>
          <p:nvPr/>
        </p:nvGrpSpPr>
        <p:grpSpPr>
          <a:xfrm>
            <a:off x="363435" y="2465224"/>
            <a:ext cx="1571409" cy="885119"/>
            <a:chOff x="363435" y="2465224"/>
            <a:chExt cx="1571409" cy="8851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E33493-B4A8-9C30-3297-9546A6D9631B}"/>
                </a:ext>
              </a:extLst>
            </p:cNvPr>
            <p:cNvSpPr/>
            <p:nvPr/>
          </p:nvSpPr>
          <p:spPr>
            <a:xfrm>
              <a:off x="363436" y="2465224"/>
              <a:ext cx="1571408" cy="469784"/>
            </a:xfrm>
            <a:prstGeom prst="rect">
              <a:avLst/>
            </a:prstGeom>
            <a:solidFill>
              <a:srgbClr val="8F5DA2"/>
            </a:solidFill>
            <a:ln w="12700">
              <a:solidFill>
                <a:srgbClr val="6A3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</a:rPr>
                <a:t>Tier N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30AA8A8-8374-315A-AEA4-66433601F09E}"/>
                </a:ext>
              </a:extLst>
            </p:cNvPr>
            <p:cNvGrpSpPr/>
            <p:nvPr/>
          </p:nvGrpSpPr>
          <p:grpSpPr>
            <a:xfrm>
              <a:off x="363435" y="3073344"/>
              <a:ext cx="1571408" cy="276999"/>
              <a:chOff x="360953" y="3546002"/>
              <a:chExt cx="5083728" cy="276999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79FAE87-3484-87C8-FCD3-13CEFDA6B026}"/>
                  </a:ext>
                </a:extLst>
              </p:cNvPr>
              <p:cNvCxnSpPr/>
              <p:nvPr/>
            </p:nvCxnSpPr>
            <p:spPr>
              <a:xfrm>
                <a:off x="360953" y="3691156"/>
                <a:ext cx="5083728" cy="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04355B-1071-EBFE-49D6-88F90C2BB306}"/>
                  </a:ext>
                </a:extLst>
              </p:cNvPr>
              <p:cNvSpPr txBox="1"/>
              <p:nvPr/>
            </p:nvSpPr>
            <p:spPr>
              <a:xfrm>
                <a:off x="1263968" y="3546002"/>
                <a:ext cx="3194324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/>
                  <a:t>Min TCO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BF0CC9-0608-42FB-8CD6-639D9D35A715}"/>
              </a:ext>
            </a:extLst>
          </p:cNvPr>
          <p:cNvGrpSpPr/>
          <p:nvPr/>
        </p:nvGrpSpPr>
        <p:grpSpPr>
          <a:xfrm>
            <a:off x="2657207" y="3059245"/>
            <a:ext cx="496183" cy="1030887"/>
            <a:chOff x="2823147" y="5239336"/>
            <a:chExt cx="496183" cy="10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BAB7E5-6DF8-7D22-C890-92182E6639D7}"/>
                    </a:ext>
                  </a:extLst>
                </p:cNvPr>
                <p:cNvSpPr txBox="1"/>
                <p:nvPr/>
              </p:nvSpPr>
              <p:spPr>
                <a:xfrm>
                  <a:off x="2833446" y="5654670"/>
                  <a:ext cx="41787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IN" sz="4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BAB7E5-6DF8-7D22-C890-92182E663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3446" y="5654670"/>
                  <a:ext cx="417870" cy="615553"/>
                </a:xfrm>
                <a:prstGeom prst="rect">
                  <a:avLst/>
                </a:prstGeom>
                <a:blipFill>
                  <a:blip r:embed="rId2"/>
                  <a:stretch>
                    <a:fillRect l="-18182" r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Arrow: Up 32">
              <a:extLst>
                <a:ext uri="{FF2B5EF4-FFF2-40B4-BE49-F238E27FC236}">
                  <a16:creationId xmlns:a16="http://schemas.microsoft.com/office/drawing/2014/main" id="{A663BA9C-4B0C-7D01-1104-76376BE7ABFA}"/>
                </a:ext>
              </a:extLst>
            </p:cNvPr>
            <p:cNvSpPr/>
            <p:nvPr/>
          </p:nvSpPr>
          <p:spPr>
            <a:xfrm>
              <a:off x="2823147" y="5239336"/>
              <a:ext cx="496183" cy="503686"/>
            </a:xfrm>
            <a:prstGeom prst="upArrow">
              <a:avLst>
                <a:gd name="adj1" fmla="val 50000"/>
                <a:gd name="adj2" fmla="val 5285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74356B01-FD4B-303B-93B9-BE501F6A8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992" y="1594175"/>
            <a:ext cx="4060288" cy="3084843"/>
          </a:xfrm>
          <a:prstGeom prst="rect">
            <a:avLst/>
          </a:prstGeom>
        </p:spPr>
      </p:pic>
      <p:sp>
        <p:nvSpPr>
          <p:cNvPr id="46" name="Arrow: Right 45">
            <a:extLst>
              <a:ext uri="{FF2B5EF4-FFF2-40B4-BE49-F238E27FC236}">
                <a16:creationId xmlns:a16="http://schemas.microsoft.com/office/drawing/2014/main" id="{4AE5F93B-95A8-BC19-21F7-827AAE9A127A}"/>
              </a:ext>
            </a:extLst>
          </p:cNvPr>
          <p:cNvSpPr/>
          <p:nvPr/>
        </p:nvSpPr>
        <p:spPr>
          <a:xfrm>
            <a:off x="5921157" y="2820202"/>
            <a:ext cx="892112" cy="46978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EA50C1F-DFC8-DB54-06D9-A21F30B3AA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487"/>
          <a:stretch>
            <a:fillRect/>
          </a:stretch>
        </p:blipFill>
        <p:spPr>
          <a:xfrm>
            <a:off x="1772711" y="4890401"/>
            <a:ext cx="7043109" cy="112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1A2DAA6-9A15-390B-7B77-0B67671C1569}"/>
              </a:ext>
            </a:extLst>
          </p:cNvPr>
          <p:cNvGrpSpPr/>
          <p:nvPr/>
        </p:nvGrpSpPr>
        <p:grpSpPr>
          <a:xfrm>
            <a:off x="2116508" y="2109647"/>
            <a:ext cx="3421488" cy="1251401"/>
            <a:chOff x="2116508" y="2109647"/>
            <a:chExt cx="3421488" cy="125140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0DD66B-F613-6747-3A81-EC5408983EE3}"/>
                </a:ext>
              </a:extLst>
            </p:cNvPr>
            <p:cNvSpPr txBox="1"/>
            <p:nvPr/>
          </p:nvSpPr>
          <p:spPr>
            <a:xfrm>
              <a:off x="2279772" y="3073343"/>
              <a:ext cx="246722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4A86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29CE4B-EC93-9572-F7C6-5BBB1705C42A}"/>
                </a:ext>
              </a:extLst>
            </p:cNvPr>
            <p:cNvSpPr txBox="1"/>
            <p:nvPr/>
          </p:nvSpPr>
          <p:spPr>
            <a:xfrm>
              <a:off x="5013161" y="3084049"/>
              <a:ext cx="246722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4A86"/>
                  </a:solidFill>
                </a:rPr>
                <a:t>1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2694B9B-679A-58D2-E6FF-B283A0D23120}"/>
                </a:ext>
              </a:extLst>
            </p:cNvPr>
            <p:cNvGrpSpPr/>
            <p:nvPr/>
          </p:nvGrpSpPr>
          <p:grpSpPr>
            <a:xfrm>
              <a:off x="2116508" y="2109647"/>
              <a:ext cx="3421488" cy="710555"/>
              <a:chOff x="2116508" y="2109647"/>
              <a:chExt cx="3421488" cy="71055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A2CB000-364A-B102-10AF-AA34A8482E2F}"/>
                  </a:ext>
                </a:extLst>
              </p:cNvPr>
              <p:cNvGrpSpPr/>
              <p:nvPr/>
            </p:nvGrpSpPr>
            <p:grpSpPr>
              <a:xfrm>
                <a:off x="2116508" y="2500429"/>
                <a:ext cx="3330655" cy="319773"/>
                <a:chOff x="2114026" y="4804756"/>
                <a:chExt cx="3330655" cy="319773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434FFB39-CA73-C080-1776-98C68A459D70}"/>
                    </a:ext>
                  </a:extLst>
                </p:cNvPr>
                <p:cNvCxnSpPr/>
                <p:nvPr/>
              </p:nvCxnSpPr>
              <p:spPr>
                <a:xfrm>
                  <a:off x="2114026" y="4967973"/>
                  <a:ext cx="3330655" cy="0"/>
                </a:xfrm>
                <a:prstGeom prst="straightConnector1">
                  <a:avLst/>
                </a:prstGeom>
                <a:ln w="12700">
                  <a:solidFill>
                    <a:schemeClr val="tx2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81A6B59A-3931-205E-5C49-9EE952C3DD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8705" y="4811416"/>
                  <a:ext cx="0" cy="313113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1A52DD95-9936-98A4-399B-3EBC64D9B6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7372" y="4804756"/>
                  <a:ext cx="0" cy="313113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034DD0D-F21A-0CC5-FA2D-12958762A0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96039" y="4804756"/>
                  <a:ext cx="0" cy="313113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F040954-6574-5836-2AB6-26AD3D563C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4706" y="4804756"/>
                  <a:ext cx="0" cy="313113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C8ABB9EF-31F7-C3D7-74F2-9FE95A308F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3373" y="4804756"/>
                  <a:ext cx="0" cy="313113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6770D960-55DB-9E0F-4BE3-C8A4BD8253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42040" y="4804756"/>
                  <a:ext cx="0" cy="313113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6C9766E-DAA6-D4C0-450E-D98B4E524B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90707" y="4804756"/>
                  <a:ext cx="0" cy="313113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CF024FD5-A52F-1334-7923-B7D1AA7066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39374" y="4804756"/>
                  <a:ext cx="0" cy="313113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26C1417-58FC-4025-D87C-95797286FA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88041" y="4804756"/>
                  <a:ext cx="0" cy="313113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2CC6B96F-C68C-200C-F8CD-2974C287AA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36708" y="4804756"/>
                  <a:ext cx="0" cy="313113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00BB06E6-A6CE-A00F-30BD-23AB293D10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85375" y="4804756"/>
                  <a:ext cx="0" cy="313113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277579D-906F-C3A3-2EB4-620C441BF9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4040" y="4811416"/>
                  <a:ext cx="0" cy="313113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304540-66CE-8D2A-5820-9BD9358756D1}"/>
                  </a:ext>
                </a:extLst>
              </p:cNvPr>
              <p:cNvSpPr txBox="1"/>
              <p:nvPr/>
            </p:nvSpPr>
            <p:spPr>
              <a:xfrm>
                <a:off x="2295204" y="2109647"/>
                <a:ext cx="3242792" cy="553998"/>
              </a:xfrm>
              <a:prstGeom prst="rect">
                <a:avLst/>
              </a:prstGeom>
              <a:noFill/>
            </p:spPr>
            <p:txBody>
              <a:bodyPr wrap="square" lIns="137160" tIns="137160" rIns="137160" bIns="137160" rtlCol="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rgbClr val="004A86"/>
                    </a:solidFill>
                  </a:rPr>
                  <a:t>Max TCO Savings (MTS)</a:t>
                </a: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2CAA1D2-DC97-1098-A1D6-FEE543FAE0FC}"/>
              </a:ext>
            </a:extLst>
          </p:cNvPr>
          <p:cNvSpPr txBox="1"/>
          <p:nvPr/>
        </p:nvSpPr>
        <p:spPr>
          <a:xfrm>
            <a:off x="769235" y="3543045"/>
            <a:ext cx="1441509" cy="586523"/>
          </a:xfrm>
          <a:prstGeom prst="rect">
            <a:avLst/>
          </a:prstGeom>
          <a:noFill/>
        </p:spPr>
        <p:txBody>
          <a:bodyPr wrap="square" lIns="137160" tIns="137160" rIns="137160" bIns="137160" rtlCol="0">
            <a:spAutoFit/>
          </a:bodyPr>
          <a:lstStyle/>
          <a:p>
            <a:pPr algn="l"/>
            <a:r>
              <a:rPr lang="en-US" sz="2000" b="1" u="sng" dirty="0">
                <a:solidFill>
                  <a:srgbClr val="004A86"/>
                </a:solidFill>
              </a:rPr>
              <a:t>Knob </a:t>
            </a:r>
          </a:p>
        </p:txBody>
      </p:sp>
      <p:pic>
        <p:nvPicPr>
          <p:cNvPr id="15" name="Graphic 14" descr="Arrow Right with solid fill">
            <a:extLst>
              <a:ext uri="{FF2B5EF4-FFF2-40B4-BE49-F238E27FC236}">
                <a16:creationId xmlns:a16="http://schemas.microsoft.com/office/drawing/2014/main" id="{B77AFFDC-F982-7395-2494-A795E2D33F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7451" y="3361048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3DE621-729D-D659-8BF2-5429708F3F0F}"/>
              </a:ext>
            </a:extLst>
          </p:cNvPr>
          <p:cNvSpPr txBox="1"/>
          <p:nvPr/>
        </p:nvSpPr>
        <p:spPr>
          <a:xfrm>
            <a:off x="1629946" y="4072569"/>
            <a:ext cx="144151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1B5E20"/>
                </a:solidFill>
              </a:rPr>
              <a:t>TCO Optimized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E10B4-EE38-3A10-DD7F-1FBA386B069C}"/>
              </a:ext>
            </a:extLst>
          </p:cNvPr>
          <p:cNvSpPr txBox="1"/>
          <p:nvPr/>
        </p:nvSpPr>
        <p:spPr>
          <a:xfrm>
            <a:off x="4319170" y="4072568"/>
            <a:ext cx="144151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1B5E20"/>
                </a:solidFill>
              </a:rPr>
              <a:t>Perf. Optimized</a:t>
            </a:r>
          </a:p>
        </p:txBody>
      </p:sp>
    </p:spTree>
    <p:extLst>
      <p:ext uri="{BB962C8B-B14F-4D97-AF65-F5344CB8AC3E}">
        <p14:creationId xmlns:p14="http://schemas.microsoft.com/office/powerpoint/2010/main" val="349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14232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" grpId="0"/>
      <p:bldP spid="1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3F45A-3908-9972-B5E9-03DC0AC1F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C2C7-F44D-48B6-4907-8ABFFF1C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Implementation &amp; Evaluation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D9C5A-C01F-292F-B61C-310E6837A6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278A9-FB35-D2F3-7B7D-1EE5701321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3262" y="4337049"/>
            <a:ext cx="8002587" cy="520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A7A94"/>
                </a:solidFill>
              </a:rPr>
              <a:t>Linux kernel changes, TS-Daemon, and experimental results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15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001C-926E-5C48-A26B-EA37FDBE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120"/>
            <a:ext cx="10911840" cy="6400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4A86"/>
                </a:solidFill>
              </a:rPr>
              <a:t>TierScape Implementation</a:t>
            </a:r>
            <a:endParaRPr lang="en-US" sz="2800" b="1" dirty="0">
              <a:solidFill>
                <a:srgbClr val="004A86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0A5F24-2CA9-D167-4D06-B97BA12540E3}"/>
              </a:ext>
            </a:extLst>
          </p:cNvPr>
          <p:cNvGrpSpPr/>
          <p:nvPr/>
        </p:nvGrpSpPr>
        <p:grpSpPr>
          <a:xfrm>
            <a:off x="3271520" y="1371600"/>
            <a:ext cx="4826000" cy="1600200"/>
            <a:chOff x="6019800" y="1193800"/>
            <a:chExt cx="4826000" cy="1600200"/>
          </a:xfrm>
        </p:grpSpPr>
        <p:sp>
          <p:nvSpPr>
            <p:cNvPr id="201" name="UserspaceBg"/>
            <p:cNvSpPr/>
            <p:nvPr/>
          </p:nvSpPr>
          <p:spPr>
            <a:xfrm>
              <a:off x="6019800" y="1193800"/>
              <a:ext cx="4826000" cy="1600200"/>
            </a:xfrm>
            <a:prstGeom prst="rect">
              <a:avLst/>
            </a:prstGeom>
            <a:solidFill>
              <a:srgbClr val="E8F4FC"/>
            </a:solidFill>
            <a:ln w="12700">
              <a:solidFill>
                <a:srgbClr val="0068B5"/>
              </a:solidFill>
            </a:ln>
          </p:spPr>
          <p:txBody>
            <a:bodyPr lIns="76200" tIns="38100" rIns="76200" bIns="38100" anchor="ctr"/>
            <a:lstStyle/>
            <a:p>
              <a:endParaRPr lang="en-US" dirty="0"/>
            </a:p>
          </p:txBody>
        </p:sp>
        <p:sp>
          <p:nvSpPr>
            <p:cNvPr id="202" name="UserspaceLabel"/>
            <p:cNvSpPr/>
            <p:nvPr/>
          </p:nvSpPr>
          <p:spPr>
            <a:xfrm>
              <a:off x="6070600" y="1219200"/>
              <a:ext cx="1405466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l"/>
              <a:r>
                <a:rPr lang="en-US" sz="1200" b="1" dirty="0">
                  <a:solidFill>
                    <a:srgbClr val="0068B5"/>
                  </a:solidFill>
                </a:rPr>
                <a:t>USERSPACE</a:t>
              </a:r>
            </a:p>
          </p:txBody>
        </p:sp>
        <p:sp>
          <p:nvSpPr>
            <p:cNvPr id="203" name="TSDaemon"/>
            <p:cNvSpPr/>
            <p:nvPr/>
          </p:nvSpPr>
          <p:spPr>
            <a:xfrm>
              <a:off x="6223000" y="1524000"/>
              <a:ext cx="4419600" cy="457200"/>
            </a:xfrm>
            <a:prstGeom prst="roundRect">
              <a:avLst>
                <a:gd name="adj" fmla="val 20000"/>
              </a:avLst>
            </a:prstGeom>
            <a:solidFill>
              <a:srgbClr val="0068B5"/>
            </a:solidFill>
            <a:ln w="12700">
              <a:solidFill>
                <a:srgbClr val="004A86"/>
              </a:solidFill>
            </a:ln>
          </p:spPr>
          <p:txBody>
            <a:bodyPr lIns="76200" tIns="38100" rIns="76200" bIns="38100" anchor="ctr"/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</a:rPr>
                <a:t>TS-Daemon</a:t>
              </a:r>
            </a:p>
          </p:txBody>
        </p:sp>
        <p:sp>
          <p:nvSpPr>
            <p:cNvPr id="210" name="Sub_0"/>
            <p:cNvSpPr/>
            <p:nvPr/>
          </p:nvSpPr>
          <p:spPr>
            <a:xfrm>
              <a:off x="6223000" y="2057400"/>
              <a:ext cx="1405467" cy="406400"/>
            </a:xfrm>
            <a:prstGeom prst="roundRect">
              <a:avLst>
                <a:gd name="adj" fmla="val 20000"/>
              </a:avLst>
            </a:prstGeom>
            <a:solidFill>
              <a:srgbClr val="FFFFFF"/>
            </a:solidFill>
            <a:ln w="12700">
              <a:solidFill>
                <a:srgbClr val="0068B5"/>
              </a:solidFill>
            </a:ln>
          </p:spPr>
          <p:txBody>
            <a:bodyPr lIns="76200" tIns="38100" rIns="76200" bIns="38100" anchor="ctr"/>
            <a:lstStyle/>
            <a:p>
              <a:pPr algn="ctr"/>
              <a:r>
                <a:rPr lang="en-US" sz="1400" b="1" dirty="0">
                  <a:solidFill>
                    <a:srgbClr val="004A86"/>
                  </a:solidFill>
                </a:rPr>
                <a:t>PEBS Profiler</a:t>
              </a:r>
            </a:p>
          </p:txBody>
        </p:sp>
        <p:sp>
          <p:nvSpPr>
            <p:cNvPr id="211" name="Sub_1"/>
            <p:cNvSpPr/>
            <p:nvPr/>
          </p:nvSpPr>
          <p:spPr>
            <a:xfrm>
              <a:off x="7730067" y="2057400"/>
              <a:ext cx="1405467" cy="406400"/>
            </a:xfrm>
            <a:prstGeom prst="roundRect">
              <a:avLst>
                <a:gd name="adj" fmla="val 20000"/>
              </a:avLst>
            </a:prstGeom>
            <a:solidFill>
              <a:srgbClr val="FFFFFF"/>
            </a:solidFill>
            <a:ln w="12700">
              <a:solidFill>
                <a:srgbClr val="0068B5"/>
              </a:solidFill>
            </a:ln>
          </p:spPr>
          <p:txBody>
            <a:bodyPr lIns="76200" tIns="38100" rIns="76200" bIns="38100" anchor="ctr"/>
            <a:lstStyle/>
            <a:p>
              <a:pPr algn="ctr"/>
              <a:r>
                <a:rPr lang="en-US" sz="1400" b="1" dirty="0">
                  <a:solidFill>
                    <a:srgbClr val="004A86"/>
                  </a:solidFill>
                </a:rPr>
                <a:t>ILP Solver</a:t>
              </a:r>
            </a:p>
          </p:txBody>
        </p:sp>
        <p:sp>
          <p:nvSpPr>
            <p:cNvPr id="212" name="Sub_2"/>
            <p:cNvSpPr/>
            <p:nvPr/>
          </p:nvSpPr>
          <p:spPr>
            <a:xfrm>
              <a:off x="9237133" y="2057400"/>
              <a:ext cx="1405467" cy="406400"/>
            </a:xfrm>
            <a:prstGeom prst="roundRect">
              <a:avLst>
                <a:gd name="adj" fmla="val 20000"/>
              </a:avLst>
            </a:prstGeom>
            <a:solidFill>
              <a:srgbClr val="FFFFFF"/>
            </a:solidFill>
            <a:ln w="12700">
              <a:solidFill>
                <a:srgbClr val="0068B5"/>
              </a:solidFill>
            </a:ln>
          </p:spPr>
          <p:txBody>
            <a:bodyPr lIns="76200" tIns="38100" rIns="76200" bIns="38100" anchor="ctr"/>
            <a:lstStyle/>
            <a:p>
              <a:pPr algn="ctr"/>
              <a:r>
                <a:rPr lang="en-US" sz="1400" b="1" dirty="0">
                  <a:solidFill>
                    <a:srgbClr val="004A86"/>
                  </a:solidFill>
                </a:rPr>
                <a:t>Filter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6F59A13-B643-E55C-042B-0473FD99C461}"/>
              </a:ext>
            </a:extLst>
          </p:cNvPr>
          <p:cNvGrpSpPr/>
          <p:nvPr/>
        </p:nvGrpSpPr>
        <p:grpSpPr>
          <a:xfrm>
            <a:off x="3271520" y="3022600"/>
            <a:ext cx="4826000" cy="1625600"/>
            <a:chOff x="6019800" y="2844800"/>
            <a:chExt cx="4826000" cy="1625600"/>
          </a:xfrm>
        </p:grpSpPr>
        <p:sp>
          <p:nvSpPr>
            <p:cNvPr id="220" name="Arrow1"/>
            <p:cNvSpPr/>
            <p:nvPr/>
          </p:nvSpPr>
          <p:spPr>
            <a:xfrm>
              <a:off x="8305800" y="2844800"/>
              <a:ext cx="254000" cy="228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68B5"/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1" name="KernelBg"/>
            <p:cNvSpPr/>
            <p:nvPr/>
          </p:nvSpPr>
          <p:spPr>
            <a:xfrm>
              <a:off x="6019800" y="3098800"/>
              <a:ext cx="4826000" cy="1371600"/>
            </a:xfrm>
            <a:prstGeom prst="rect">
              <a:avLst/>
            </a:prstGeom>
            <a:solidFill>
              <a:srgbClr val="EEF2F7"/>
            </a:solidFill>
            <a:ln w="12700">
              <a:solidFill>
                <a:srgbClr val="004A86"/>
              </a:solidFill>
            </a:ln>
          </p:spPr>
          <p:txBody>
            <a:bodyPr lIns="76200" tIns="38100" rIns="76200" bIns="38100" anchor="ctr"/>
            <a:lstStyle/>
            <a:p>
              <a:endParaRPr lang="en-US" dirty="0"/>
            </a:p>
          </p:txBody>
        </p:sp>
        <p:sp>
          <p:nvSpPr>
            <p:cNvPr id="222" name="KernelLabel"/>
            <p:cNvSpPr/>
            <p:nvPr/>
          </p:nvSpPr>
          <p:spPr>
            <a:xfrm>
              <a:off x="6070600" y="3124200"/>
              <a:ext cx="1016000" cy="2032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l"/>
              <a:r>
                <a:rPr lang="en-US" sz="1100" b="1" dirty="0">
                  <a:solidFill>
                    <a:srgbClr val="004A86"/>
                  </a:solidFill>
                </a:rPr>
                <a:t>KERNEL</a:t>
              </a:r>
            </a:p>
          </p:txBody>
        </p:sp>
        <p:sp>
          <p:nvSpPr>
            <p:cNvPr id="230" name="KComp_0"/>
            <p:cNvSpPr/>
            <p:nvPr/>
          </p:nvSpPr>
          <p:spPr>
            <a:xfrm>
              <a:off x="6223000" y="3458633"/>
              <a:ext cx="1405467" cy="457200"/>
            </a:xfrm>
            <a:prstGeom prst="roundRect">
              <a:avLst>
                <a:gd name="adj" fmla="val 20000"/>
              </a:avLst>
            </a:prstGeom>
            <a:solidFill>
              <a:srgbClr val="004A86"/>
            </a:solidFill>
            <a:ln w="12700">
              <a:solidFill>
                <a:srgbClr val="003060"/>
              </a:solidFill>
            </a:ln>
          </p:spPr>
          <p:txBody>
            <a:bodyPr lIns="76200" tIns="38100" rIns="76200" bIns="38100" anchor="ctr"/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Extended zswap</a:t>
              </a:r>
            </a:p>
          </p:txBody>
        </p:sp>
        <p:sp>
          <p:nvSpPr>
            <p:cNvPr id="231" name="KComp_1"/>
            <p:cNvSpPr/>
            <p:nvPr/>
          </p:nvSpPr>
          <p:spPr>
            <a:xfrm>
              <a:off x="7730067" y="3458633"/>
              <a:ext cx="1405467" cy="457200"/>
            </a:xfrm>
            <a:prstGeom prst="roundRect">
              <a:avLst>
                <a:gd name="adj" fmla="val 20000"/>
              </a:avLst>
            </a:prstGeom>
            <a:solidFill>
              <a:srgbClr val="004A86"/>
            </a:solidFill>
            <a:ln w="12700">
              <a:solidFill>
                <a:srgbClr val="003060"/>
              </a:solidFill>
            </a:ln>
          </p:spPr>
          <p:txBody>
            <a:bodyPr lIns="76200" tIns="38100" rIns="76200" bIns="38100" anchor="ctr"/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Multi-tier zpool</a:t>
              </a:r>
            </a:p>
          </p:txBody>
        </p:sp>
        <p:sp>
          <p:nvSpPr>
            <p:cNvPr id="232" name="KComp_2"/>
            <p:cNvSpPr/>
            <p:nvPr/>
          </p:nvSpPr>
          <p:spPr>
            <a:xfrm>
              <a:off x="9237133" y="3458633"/>
              <a:ext cx="1405467" cy="457200"/>
            </a:xfrm>
            <a:prstGeom prst="roundRect">
              <a:avLst>
                <a:gd name="adj" fmla="val 20000"/>
              </a:avLst>
            </a:prstGeom>
            <a:solidFill>
              <a:srgbClr val="004A86"/>
            </a:solidFill>
            <a:ln w="12700">
              <a:solidFill>
                <a:srgbClr val="003060"/>
              </a:solidFill>
            </a:ln>
          </p:spPr>
          <p:txBody>
            <a:bodyPr lIns="76200" tIns="38100" rIns="76200" bIns="38100" anchor="ctr"/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madvise() hook</a:t>
              </a:r>
            </a:p>
          </p:txBody>
        </p:sp>
        <p:sp>
          <p:nvSpPr>
            <p:cNvPr id="240" name="StructPage"/>
            <p:cNvSpPr/>
            <p:nvPr/>
          </p:nvSpPr>
          <p:spPr>
            <a:xfrm>
              <a:off x="6223000" y="4064716"/>
              <a:ext cx="44196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r>
                <a:rPr lang="en-US" sz="1600" i="1" dirty="0">
                  <a:solidFill>
                    <a:srgbClr val="555555"/>
                  </a:solidFill>
                </a:rPr>
                <a:t>struct page augmented with tier metadata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C71277-67FD-526A-B7A9-E1C4BFFA432A}"/>
              </a:ext>
            </a:extLst>
          </p:cNvPr>
          <p:cNvGrpSpPr/>
          <p:nvPr/>
        </p:nvGrpSpPr>
        <p:grpSpPr>
          <a:xfrm>
            <a:off x="3271520" y="4699000"/>
            <a:ext cx="4826000" cy="965200"/>
            <a:chOff x="6019800" y="4521200"/>
            <a:chExt cx="4826000" cy="965200"/>
          </a:xfrm>
        </p:grpSpPr>
        <p:sp>
          <p:nvSpPr>
            <p:cNvPr id="242" name="MemLabel"/>
            <p:cNvSpPr/>
            <p:nvPr/>
          </p:nvSpPr>
          <p:spPr>
            <a:xfrm>
              <a:off x="6019800" y="4775200"/>
              <a:ext cx="4826000" cy="2032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r>
                <a:rPr lang="en-US" sz="1400" b="1" dirty="0">
                  <a:solidFill>
                    <a:srgbClr val="004A86"/>
                  </a:solidFill>
                </a:rPr>
                <a:t>MEMORY TIERS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AA8DA1-8057-72AC-8E47-66EBDB342E32}"/>
                </a:ext>
              </a:extLst>
            </p:cNvPr>
            <p:cNvGrpSpPr/>
            <p:nvPr/>
          </p:nvGrpSpPr>
          <p:grpSpPr>
            <a:xfrm>
              <a:off x="7086600" y="4521200"/>
              <a:ext cx="2912534" cy="965200"/>
              <a:chOff x="7086600" y="4521200"/>
              <a:chExt cx="2912534" cy="965200"/>
            </a:xfrm>
          </p:grpSpPr>
          <p:sp>
            <p:nvSpPr>
              <p:cNvPr id="241" name="Arrow2"/>
              <p:cNvSpPr/>
              <p:nvPr/>
            </p:nvSpPr>
            <p:spPr>
              <a:xfrm>
                <a:off x="8305800" y="4521200"/>
                <a:ext cx="254000" cy="2286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0068B5"/>
              </a:solidFill>
              <a:ln>
                <a:noFill/>
              </a:ln>
            </p:spPr>
            <p:txBody>
              <a:bodyPr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0" name="Tier_0"/>
              <p:cNvSpPr/>
              <p:nvPr/>
            </p:nvSpPr>
            <p:spPr>
              <a:xfrm>
                <a:off x="7086600" y="5080000"/>
                <a:ext cx="1405467" cy="406400"/>
              </a:xfrm>
              <a:prstGeom prst="roundRect">
                <a:avLst>
                  <a:gd name="adj" fmla="val 20000"/>
                </a:avLst>
              </a:prstGeom>
              <a:solidFill>
                <a:srgbClr val="0068B5"/>
              </a:solidFill>
              <a:ln w="12700">
                <a:solidFill>
                  <a:srgbClr val="0068B5"/>
                </a:solidFill>
              </a:ln>
            </p:spPr>
            <p:txBody>
              <a:bodyPr lIns="76200" tIns="38100" rIns="76200" bIns="38100" anchor="ctr"/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DRAM</a:t>
                </a:r>
              </a:p>
            </p:txBody>
          </p:sp>
          <p:sp>
            <p:nvSpPr>
              <p:cNvPr id="251" name="Tier_1"/>
              <p:cNvSpPr/>
              <p:nvPr/>
            </p:nvSpPr>
            <p:spPr>
              <a:xfrm>
                <a:off x="8593667" y="5080000"/>
                <a:ext cx="1405467" cy="406400"/>
              </a:xfrm>
              <a:prstGeom prst="roundRect">
                <a:avLst>
                  <a:gd name="adj" fmla="val 20000"/>
                </a:avLst>
              </a:prstGeom>
              <a:solidFill>
                <a:srgbClr val="8F5DA2"/>
              </a:solidFill>
              <a:ln w="12700">
                <a:solidFill>
                  <a:srgbClr val="8F5DA2"/>
                </a:solidFill>
              </a:ln>
            </p:spPr>
            <p:txBody>
              <a:bodyPr lIns="76200" tIns="38100" rIns="76200" bIns="38100" anchor="ctr"/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NVMM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5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09CBA-F8D3-DC22-2F85-530EE869C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95DA-CA70-4496-4421-0DB0AC5D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0130"/>
            <a:ext cx="10911840" cy="5253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4A86"/>
                </a:solidFill>
              </a:rPr>
              <a:t>Evaluation – Tiers Combination</a:t>
            </a:r>
            <a:endParaRPr lang="en-US" sz="2800" b="1" dirty="0">
              <a:solidFill>
                <a:srgbClr val="004A86"/>
              </a:solidFill>
            </a:endParaRPr>
          </a:p>
        </p:txBody>
      </p:sp>
      <p:sp>
        <p:nvSpPr>
          <p:cNvPr id="301" name="T4-DRAM"/>
          <p:cNvSpPr>
            <a:spLocks noGrp="1"/>
          </p:cNvSpPr>
          <p:nvPr/>
        </p:nvSpPr>
        <p:spPr>
          <a:xfrm>
            <a:off x="152400" y="1143000"/>
            <a:ext cx="4932947" cy="1231900"/>
          </a:xfrm>
          <a:prstGeom prst="chevron">
            <a:avLst/>
          </a:prstGeom>
          <a:solidFill>
            <a:srgbClr val="0068B5"/>
          </a:solidFill>
          <a:ln w="0">
            <a:noFill/>
          </a:ln>
        </p:spPr>
        <p:txBody>
          <a:bodyPr lIns="101600" tIns="0" rIns="381000" bIns="0" anchor="ctr" anchorCtr="0"/>
          <a:lstStyle/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DRAM</a:t>
            </a:r>
          </a:p>
          <a:p>
            <a:pPr algn="ctr">
              <a:buNone/>
            </a:pPr>
            <a:r>
              <a:rPr lang="en-US" sz="1600" i="1" dirty="0">
                <a:solidFill>
                  <a:srgbClr val="FFFFFF"/>
                </a:solidFill>
              </a:rPr>
              <a:t>Byte-addressable</a:t>
            </a:r>
          </a:p>
          <a:p>
            <a:pPr algn="ctr">
              <a:buNone/>
            </a:pPr>
            <a:r>
              <a:rPr lang="en-US" sz="1600" dirty="0">
                <a:solidFill>
                  <a:srgbClr val="FFFFFF"/>
                </a:solidFill>
              </a:rPr>
              <a:t>None  ·  N/A  ·  DRAM</a:t>
            </a:r>
          </a:p>
        </p:txBody>
      </p:sp>
      <p:sp>
        <p:nvSpPr>
          <p:cNvPr id="302" name="T4-Optane"/>
          <p:cNvSpPr>
            <a:spLocks noGrp="1"/>
          </p:cNvSpPr>
          <p:nvPr/>
        </p:nvSpPr>
        <p:spPr>
          <a:xfrm>
            <a:off x="152400" y="2425700"/>
            <a:ext cx="4932947" cy="1231900"/>
          </a:xfrm>
          <a:prstGeom prst="chevron">
            <a:avLst/>
          </a:prstGeom>
          <a:solidFill>
            <a:srgbClr val="00897B"/>
          </a:solidFill>
          <a:ln w="0">
            <a:noFill/>
          </a:ln>
        </p:spPr>
        <p:txBody>
          <a:bodyPr lIns="101600" tIns="0" rIns="381000" bIns="0" anchor="ctr" anchorCtr="0"/>
          <a:lstStyle/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Optane</a:t>
            </a:r>
          </a:p>
          <a:p>
            <a:pPr algn="ctr">
              <a:buNone/>
            </a:pPr>
            <a:r>
              <a:rPr lang="en-US" sz="1600" i="1" dirty="0">
                <a:solidFill>
                  <a:srgbClr val="FFFFFF"/>
                </a:solidFill>
              </a:rPr>
              <a:t>Byte-addressable</a:t>
            </a:r>
          </a:p>
          <a:p>
            <a:pPr algn="ctr">
              <a:buNone/>
            </a:pPr>
            <a:r>
              <a:rPr lang="en-US" sz="1600" dirty="0">
                <a:solidFill>
                  <a:srgbClr val="FFFFFF"/>
                </a:solidFill>
              </a:rPr>
              <a:t>None  ·  N/A  ·  Optane</a:t>
            </a:r>
          </a:p>
        </p:txBody>
      </p:sp>
      <p:sp>
        <p:nvSpPr>
          <p:cNvPr id="303" name="T4-CT-1"/>
          <p:cNvSpPr>
            <a:spLocks noGrp="1"/>
          </p:cNvSpPr>
          <p:nvPr/>
        </p:nvSpPr>
        <p:spPr>
          <a:xfrm>
            <a:off x="152400" y="3708400"/>
            <a:ext cx="4932947" cy="1231900"/>
          </a:xfrm>
          <a:prstGeom prst="chevron">
            <a:avLst/>
          </a:prstGeom>
          <a:solidFill>
            <a:srgbClr val="E96115"/>
          </a:solidFill>
          <a:ln w="0">
            <a:noFill/>
          </a:ln>
        </p:spPr>
        <p:txBody>
          <a:bodyPr lIns="101600" tIns="0" rIns="381000" bIns="0" anchor="ctr" anchorCtr="0"/>
          <a:lstStyle/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CT-1</a:t>
            </a:r>
          </a:p>
          <a:p>
            <a:pPr algn="ctr">
              <a:buNone/>
            </a:pPr>
            <a:r>
              <a:rPr lang="en-US" sz="1600" i="1" dirty="0">
                <a:solidFill>
                  <a:srgbClr val="FFFFFF"/>
                </a:solidFill>
              </a:rPr>
              <a:t>Compressed tier</a:t>
            </a:r>
          </a:p>
          <a:p>
            <a:pPr algn="ctr">
              <a:buNone/>
            </a:pPr>
            <a:r>
              <a:rPr lang="en-US" sz="1600" dirty="0">
                <a:solidFill>
                  <a:srgbClr val="FFFFFF"/>
                </a:solidFill>
              </a:rPr>
              <a:t>LZO  ·  zsmalloc  ·  DRAM</a:t>
            </a:r>
          </a:p>
        </p:txBody>
      </p:sp>
      <p:sp>
        <p:nvSpPr>
          <p:cNvPr id="304" name="T4-CT-2"/>
          <p:cNvSpPr>
            <a:spLocks noGrp="1"/>
          </p:cNvSpPr>
          <p:nvPr/>
        </p:nvSpPr>
        <p:spPr>
          <a:xfrm>
            <a:off x="152400" y="4991100"/>
            <a:ext cx="4932947" cy="1231900"/>
          </a:xfrm>
          <a:prstGeom prst="chevron">
            <a:avLst/>
          </a:prstGeom>
          <a:solidFill>
            <a:srgbClr val="8F5DA2"/>
          </a:solidFill>
          <a:ln w="0">
            <a:noFill/>
          </a:ln>
        </p:spPr>
        <p:txBody>
          <a:bodyPr lIns="101600" tIns="0" rIns="381000" bIns="0" anchor="ctr" anchorCtr="0"/>
          <a:lstStyle/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CT-2</a:t>
            </a:r>
          </a:p>
          <a:p>
            <a:pPr algn="ctr">
              <a:buNone/>
            </a:pPr>
            <a:r>
              <a:rPr lang="en-US" sz="1600" i="1" dirty="0">
                <a:solidFill>
                  <a:srgbClr val="FFFFFF"/>
                </a:solidFill>
              </a:rPr>
              <a:t>Compressed tier</a:t>
            </a:r>
          </a:p>
          <a:p>
            <a:pPr algn="ctr">
              <a:buNone/>
            </a:pPr>
            <a:r>
              <a:rPr lang="en-US" sz="1600" dirty="0">
                <a:solidFill>
                  <a:srgbClr val="FFFFFF"/>
                </a:solidFill>
              </a:rPr>
              <a:t>Zstd  ·  zsmalloc  ·  Optane</a:t>
            </a:r>
          </a:p>
        </p:txBody>
      </p:sp>
      <p:sp>
        <p:nvSpPr>
          <p:cNvPr id="311" name="T6-DRAM-0"/>
          <p:cNvSpPr>
            <a:spLocks noGrp="1"/>
          </p:cNvSpPr>
          <p:nvPr/>
        </p:nvSpPr>
        <p:spPr>
          <a:xfrm>
            <a:off x="5735053" y="1143000"/>
            <a:ext cx="5791200" cy="804333"/>
          </a:xfrm>
          <a:prstGeom prst="chevron">
            <a:avLst/>
          </a:prstGeom>
          <a:solidFill>
            <a:srgbClr val="0068B5"/>
          </a:solidFill>
          <a:ln w="0">
            <a:noFill/>
          </a:ln>
        </p:spPr>
        <p:txBody>
          <a:bodyPr lIns="101600" tIns="0" rIns="381000" bIns="0" anchor="ctr" anchorCtr="0"/>
          <a:lstStyle/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DRAM</a:t>
            </a:r>
          </a:p>
          <a:p>
            <a:pPr algn="ctr">
              <a:buNone/>
            </a:pPr>
            <a:r>
              <a:rPr lang="en-US" dirty="0">
                <a:solidFill>
                  <a:srgbClr val="FFFFFF"/>
                </a:solidFill>
              </a:rPr>
              <a:t>None  ·  N/A  ·  DRAM</a:t>
            </a:r>
          </a:p>
        </p:txBody>
      </p:sp>
      <p:sp>
        <p:nvSpPr>
          <p:cNvPr id="312" name="T6-C1-1"/>
          <p:cNvSpPr>
            <a:spLocks noGrp="1"/>
          </p:cNvSpPr>
          <p:nvPr/>
        </p:nvSpPr>
        <p:spPr>
          <a:xfrm>
            <a:off x="5735053" y="1998133"/>
            <a:ext cx="5791200" cy="804333"/>
          </a:xfrm>
          <a:prstGeom prst="chevron">
            <a:avLst/>
          </a:prstGeom>
          <a:solidFill>
            <a:srgbClr val="2E7D32"/>
          </a:solidFill>
          <a:ln w="0">
            <a:noFill/>
          </a:ln>
        </p:spPr>
        <p:txBody>
          <a:bodyPr lIns="101600" tIns="0" rIns="381000" bIns="0" anchor="ctr" anchorCtr="0"/>
          <a:lstStyle/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C1</a:t>
            </a:r>
          </a:p>
          <a:p>
            <a:pPr algn="ctr">
              <a:buNone/>
            </a:pPr>
            <a:r>
              <a:rPr lang="en-US" dirty="0">
                <a:solidFill>
                  <a:srgbClr val="FFFFFF"/>
                </a:solidFill>
              </a:rPr>
              <a:t>LZ4  ·  zbud  ·  DRAM</a:t>
            </a:r>
          </a:p>
        </p:txBody>
      </p:sp>
      <p:sp>
        <p:nvSpPr>
          <p:cNvPr id="313" name="T6-C2-2"/>
          <p:cNvSpPr>
            <a:spLocks noGrp="1"/>
          </p:cNvSpPr>
          <p:nvPr/>
        </p:nvSpPr>
        <p:spPr>
          <a:xfrm>
            <a:off x="5735053" y="2853267"/>
            <a:ext cx="5791200" cy="804333"/>
          </a:xfrm>
          <a:prstGeom prst="chevron">
            <a:avLst/>
          </a:prstGeom>
          <a:solidFill>
            <a:srgbClr val="558B2F"/>
          </a:solidFill>
          <a:ln w="0">
            <a:noFill/>
          </a:ln>
        </p:spPr>
        <p:txBody>
          <a:bodyPr lIns="101600" tIns="0" rIns="381000" bIns="0" anchor="ctr" anchorCtr="0"/>
          <a:lstStyle/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C2</a:t>
            </a:r>
          </a:p>
          <a:p>
            <a:pPr algn="ctr">
              <a:buNone/>
            </a:pPr>
            <a:r>
              <a:rPr lang="en-US" dirty="0">
                <a:solidFill>
                  <a:srgbClr val="FFFFFF"/>
                </a:solidFill>
              </a:rPr>
              <a:t>LZ4  ·  zbud  ·  Optane</a:t>
            </a:r>
          </a:p>
        </p:txBody>
      </p:sp>
      <p:sp>
        <p:nvSpPr>
          <p:cNvPr id="314" name="T6-C3-3"/>
          <p:cNvSpPr>
            <a:spLocks noGrp="1"/>
          </p:cNvSpPr>
          <p:nvPr/>
        </p:nvSpPr>
        <p:spPr>
          <a:xfrm>
            <a:off x="5735053" y="3708400"/>
            <a:ext cx="5791200" cy="804333"/>
          </a:xfrm>
          <a:prstGeom prst="chevron">
            <a:avLst/>
          </a:prstGeom>
          <a:solidFill>
            <a:srgbClr val="E96115"/>
          </a:solidFill>
          <a:ln w="0">
            <a:noFill/>
          </a:ln>
        </p:spPr>
        <p:txBody>
          <a:bodyPr lIns="101600" tIns="0" rIns="381000" bIns="0" anchor="ctr" anchorCtr="0"/>
          <a:lstStyle/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C3</a:t>
            </a:r>
          </a:p>
          <a:p>
            <a:pPr algn="ctr">
              <a:buNone/>
            </a:pPr>
            <a:r>
              <a:rPr lang="en-US" dirty="0">
                <a:solidFill>
                  <a:srgbClr val="FFFFFF"/>
                </a:solidFill>
              </a:rPr>
              <a:t>LZ4  ·  zsmalloc  ·  Optane</a:t>
            </a:r>
          </a:p>
        </p:txBody>
      </p:sp>
      <p:sp>
        <p:nvSpPr>
          <p:cNvPr id="315" name="T6-C4-4"/>
          <p:cNvSpPr>
            <a:spLocks noGrp="1"/>
          </p:cNvSpPr>
          <p:nvPr/>
        </p:nvSpPr>
        <p:spPr>
          <a:xfrm>
            <a:off x="5735053" y="4563533"/>
            <a:ext cx="5791200" cy="804333"/>
          </a:xfrm>
          <a:prstGeom prst="chevron">
            <a:avLst/>
          </a:prstGeom>
          <a:solidFill>
            <a:srgbClr val="D84315"/>
          </a:solidFill>
          <a:ln w="0">
            <a:noFill/>
          </a:ln>
        </p:spPr>
        <p:txBody>
          <a:bodyPr lIns="101600" tIns="0" rIns="381000" bIns="0" anchor="ctr" anchorCtr="0"/>
          <a:lstStyle/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C4</a:t>
            </a:r>
          </a:p>
          <a:p>
            <a:pPr algn="ctr">
              <a:buNone/>
            </a:pPr>
            <a:r>
              <a:rPr lang="en-US" dirty="0">
                <a:solidFill>
                  <a:srgbClr val="FFFFFF"/>
                </a:solidFill>
              </a:rPr>
              <a:t>LZO  ·  zsmalloc  ·  DRAM</a:t>
            </a:r>
          </a:p>
        </p:txBody>
      </p:sp>
      <p:sp>
        <p:nvSpPr>
          <p:cNvPr id="316" name="T6-C5-5"/>
          <p:cNvSpPr>
            <a:spLocks noGrp="1"/>
          </p:cNvSpPr>
          <p:nvPr/>
        </p:nvSpPr>
        <p:spPr>
          <a:xfrm>
            <a:off x="5735053" y="5418667"/>
            <a:ext cx="5791200" cy="804333"/>
          </a:xfrm>
          <a:prstGeom prst="chevron">
            <a:avLst/>
          </a:prstGeom>
          <a:solidFill>
            <a:srgbClr val="8F5DA2"/>
          </a:solidFill>
          <a:ln w="0">
            <a:noFill/>
          </a:ln>
        </p:spPr>
        <p:txBody>
          <a:bodyPr lIns="101600" tIns="0" rIns="381000" bIns="0" anchor="ctr" anchorCtr="0"/>
          <a:lstStyle/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C5</a:t>
            </a:r>
          </a:p>
          <a:p>
            <a:pPr algn="ctr">
              <a:buNone/>
            </a:pPr>
            <a:r>
              <a:rPr lang="en-US" dirty="0">
                <a:solidFill>
                  <a:srgbClr val="FFFFFF"/>
                </a:solidFill>
              </a:rPr>
              <a:t>Deflate  ·  zsmalloc  ·  Optane</a:t>
            </a:r>
          </a:p>
        </p:txBody>
      </p:sp>
      <p:sp>
        <p:nvSpPr>
          <p:cNvPr id="320" name="Divider"/>
          <p:cNvSpPr>
            <a:spLocks noGrp="1"/>
          </p:cNvSpPr>
          <p:nvPr/>
        </p:nvSpPr>
        <p:spPr>
          <a:xfrm>
            <a:off x="5569952" y="685800"/>
            <a:ext cx="45719" cy="553720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txBody>
          <a:bodyPr lIns="0" tIns="0" rIns="0" bIns="0" anchor="ctr" anchorCtr="0"/>
          <a:lstStyle/>
          <a:p>
            <a:endParaRPr dirty="0"/>
          </a:p>
        </p:txBody>
      </p:sp>
      <p:sp>
        <p:nvSpPr>
          <p:cNvPr id="300" name="Label4T"/>
          <p:cNvSpPr>
            <a:spLocks noGrp="1"/>
          </p:cNvSpPr>
          <p:nvPr/>
        </p:nvSpPr>
        <p:spPr>
          <a:xfrm>
            <a:off x="152400" y="685800"/>
            <a:ext cx="4932947" cy="38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0"/>
          <a:lstStyle/>
          <a:p>
            <a:pPr algn="l">
              <a:buNone/>
            </a:pPr>
            <a:r>
              <a:rPr lang="en-US" sz="1600" b="1" dirty="0">
                <a:solidFill>
                  <a:srgbClr val="0068B5"/>
                </a:solidFill>
              </a:rPr>
              <a:t>4-Tier Setup</a:t>
            </a:r>
          </a:p>
        </p:txBody>
      </p:sp>
      <p:sp>
        <p:nvSpPr>
          <p:cNvPr id="350" name="UL4T"/>
          <p:cNvSpPr>
            <a:spLocks noGrp="1"/>
          </p:cNvSpPr>
          <p:nvPr/>
        </p:nvSpPr>
        <p:spPr>
          <a:xfrm>
            <a:off x="152400" y="1028700"/>
            <a:ext cx="4932947" cy="38100"/>
          </a:xfrm>
          <a:prstGeom prst="rect">
            <a:avLst/>
          </a:prstGeom>
          <a:solidFill>
            <a:srgbClr val="0068B5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10" name="Label6T"/>
          <p:cNvSpPr>
            <a:spLocks noGrp="1"/>
          </p:cNvSpPr>
          <p:nvPr/>
        </p:nvSpPr>
        <p:spPr>
          <a:xfrm>
            <a:off x="5735053" y="685800"/>
            <a:ext cx="5791200" cy="38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0"/>
          <a:lstStyle/>
          <a:p>
            <a:pPr algn="l">
              <a:buNone/>
            </a:pPr>
            <a:r>
              <a:rPr lang="en-US" sz="1600" b="1" dirty="0">
                <a:solidFill>
                  <a:srgbClr val="00897B"/>
                </a:solidFill>
              </a:rPr>
              <a:t>6-Tier Setup</a:t>
            </a:r>
          </a:p>
        </p:txBody>
      </p:sp>
      <p:sp>
        <p:nvSpPr>
          <p:cNvPr id="351" name="UL6T"/>
          <p:cNvSpPr>
            <a:spLocks noGrp="1"/>
          </p:cNvSpPr>
          <p:nvPr/>
        </p:nvSpPr>
        <p:spPr>
          <a:xfrm>
            <a:off x="5735053" y="1028700"/>
            <a:ext cx="5791200" cy="38100"/>
          </a:xfrm>
          <a:prstGeom prst="rect">
            <a:avLst/>
          </a:prstGeom>
          <a:solidFill>
            <a:srgbClr val="00897B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65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 animBg="1"/>
      <p:bldP spid="302" grpId="0" animBg="1"/>
      <p:bldP spid="303" grpId="0" animBg="1"/>
      <p:bldP spid="304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0" grpId="0"/>
      <p:bldP spid="3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31A0-1701-60AD-4E37-2A6D668E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59" y="56683"/>
            <a:ext cx="10911840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Results: TCO Savings vs. Perf. Slowdown (Memcached)</a:t>
            </a:r>
          </a:p>
        </p:txBody>
      </p:sp>
      <p:graphicFrame>
        <p:nvGraphicFramePr>
          <p:cNvPr id="101" name="Chart 1"/>
          <p:cNvGraphicFramePr/>
          <p:nvPr>
            <p:extLst>
              <p:ext uri="{D42A27DB-BD31-4B8C-83A1-F6EECF244321}">
                <p14:modId xmlns:p14="http://schemas.microsoft.com/office/powerpoint/2010/main" val="4260520374"/>
              </p:ext>
            </p:extLst>
          </p:nvPr>
        </p:nvGraphicFramePr>
        <p:xfrm>
          <a:off x="523104" y="1026693"/>
          <a:ext cx="5109410" cy="423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DB4180F-7D4C-9148-1032-B43A96F1B8D5}"/>
              </a:ext>
            </a:extLst>
          </p:cNvPr>
          <p:cNvSpPr txBox="1"/>
          <p:nvPr/>
        </p:nvSpPr>
        <p:spPr>
          <a:xfrm rot="16200000">
            <a:off x="-751699" y="2813159"/>
            <a:ext cx="2280753" cy="553998"/>
          </a:xfrm>
          <a:prstGeom prst="rect">
            <a:avLst/>
          </a:prstGeom>
          <a:noFill/>
        </p:spPr>
        <p:txBody>
          <a:bodyPr wrap="none" lIns="137160" tIns="137160" rIns="137160" bIns="137160" rtlCol="0">
            <a:spAutoFit/>
          </a:bodyPr>
          <a:lstStyle/>
          <a:p>
            <a:pPr algn="l"/>
            <a:r>
              <a:rPr lang="en-US" dirty="0"/>
              <a:t>Percentage Points</a:t>
            </a: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58023801-A97C-E90B-0C61-8651CD0D8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216691"/>
              </p:ext>
            </p:extLst>
          </p:nvPr>
        </p:nvGraphicFramePr>
        <p:xfrm>
          <a:off x="6096000" y="1206209"/>
          <a:ext cx="5285874" cy="404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4AE8941-0673-1A38-2D48-C522894817B0}"/>
              </a:ext>
            </a:extLst>
          </p:cNvPr>
          <p:cNvSpPr txBox="1"/>
          <p:nvPr/>
        </p:nvSpPr>
        <p:spPr>
          <a:xfrm>
            <a:off x="6738615" y="5157569"/>
            <a:ext cx="4580020" cy="646331"/>
          </a:xfrm>
          <a:prstGeom prst="rect">
            <a:avLst/>
          </a:prstGeom>
          <a:noFill/>
        </p:spPr>
        <p:txBody>
          <a:bodyPr wrap="square" lIns="137160" tIns="137160" rIns="137160" bIns="137160" rtlCol="0">
            <a:spAutoFit/>
          </a:bodyPr>
          <a:lstStyle/>
          <a:p>
            <a:pPr algn="ctr"/>
            <a:r>
              <a:rPr lang="en-US" b="1" dirty="0"/>
              <a:t>6-Tiers Setup different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cs typeface="Times New Roman" panose="02020603050405020304" pitchFamily="18" charset="0"/>
              </a:rPr>
              <a:t>values</a:t>
            </a:r>
            <a:r>
              <a:rPr lang="en-US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E2035-C34F-40BD-FCC9-54E8A46A9C73}"/>
              </a:ext>
            </a:extLst>
          </p:cNvPr>
          <p:cNvSpPr txBox="1"/>
          <p:nvPr/>
        </p:nvSpPr>
        <p:spPr>
          <a:xfrm>
            <a:off x="1052494" y="5260203"/>
            <a:ext cx="4580020" cy="553998"/>
          </a:xfrm>
          <a:prstGeom prst="rect">
            <a:avLst/>
          </a:prstGeom>
          <a:noFill/>
        </p:spPr>
        <p:txBody>
          <a:bodyPr wrap="square" lIns="137160" tIns="137160" rIns="137160" bIns="137160" rtlCol="0">
            <a:spAutoFit/>
          </a:bodyPr>
          <a:lstStyle/>
          <a:p>
            <a:pPr algn="ctr"/>
            <a:r>
              <a:rPr lang="en-US" b="1" dirty="0"/>
              <a:t>4-Tiers Setup different tiering solutions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2B92D2-875C-4224-E512-E837082F4BAC}"/>
              </a:ext>
            </a:extLst>
          </p:cNvPr>
          <p:cNvGrpSpPr/>
          <p:nvPr/>
        </p:nvGrpSpPr>
        <p:grpSpPr>
          <a:xfrm>
            <a:off x="1103587" y="2322787"/>
            <a:ext cx="4518417" cy="1111469"/>
            <a:chOff x="1103587" y="2322787"/>
            <a:chExt cx="4518417" cy="111146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3DE8253-37D6-0F99-5080-040750EBEFD7}"/>
                </a:ext>
              </a:extLst>
            </p:cNvPr>
            <p:cNvCxnSpPr/>
            <p:nvPr/>
          </p:nvCxnSpPr>
          <p:spPr>
            <a:xfrm>
              <a:off x="1124607" y="2322787"/>
              <a:ext cx="4497397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3F9AABC-5F3E-2C5B-948F-EEA4A485B8B8}"/>
                </a:ext>
              </a:extLst>
            </p:cNvPr>
            <p:cNvCxnSpPr/>
            <p:nvPr/>
          </p:nvCxnSpPr>
          <p:spPr>
            <a:xfrm>
              <a:off x="1103587" y="3434256"/>
              <a:ext cx="4497397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AB0771-625D-9864-64D1-863B4F9A8347}"/>
              </a:ext>
            </a:extLst>
          </p:cNvPr>
          <p:cNvGrpSpPr/>
          <p:nvPr/>
        </p:nvGrpSpPr>
        <p:grpSpPr>
          <a:xfrm>
            <a:off x="7210097" y="2322787"/>
            <a:ext cx="3876602" cy="1660634"/>
            <a:chOff x="7210097" y="2322787"/>
            <a:chExt cx="3876602" cy="166063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FD09274-4F40-35DA-71AE-45D2EAB79127}"/>
                </a:ext>
              </a:extLst>
            </p:cNvPr>
            <p:cNvCxnSpPr/>
            <p:nvPr/>
          </p:nvCxnSpPr>
          <p:spPr>
            <a:xfrm flipH="1" flipV="1">
              <a:off x="10100441" y="3668110"/>
              <a:ext cx="986258" cy="315311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7673EAD-636A-5449-3C29-3532216224FA}"/>
                </a:ext>
              </a:extLst>
            </p:cNvPr>
            <p:cNvCxnSpPr/>
            <p:nvPr/>
          </p:nvCxnSpPr>
          <p:spPr>
            <a:xfrm flipH="1" flipV="1">
              <a:off x="9144000" y="3310759"/>
              <a:ext cx="956441" cy="357351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691B14-5347-AC37-D1DD-0D58DD4F40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08579" y="2490952"/>
              <a:ext cx="935421" cy="819807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0F62B5-2714-5AE4-E4CC-2CD8F7F9EC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10097" y="2322787"/>
              <a:ext cx="998482" cy="168165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3DD481-A753-9507-2FD9-2DFCC52CAAFC}"/>
              </a:ext>
            </a:extLst>
          </p:cNvPr>
          <p:cNvGrpSpPr/>
          <p:nvPr/>
        </p:nvGrpSpPr>
        <p:grpSpPr>
          <a:xfrm>
            <a:off x="6927146" y="3143448"/>
            <a:ext cx="3849498" cy="1538909"/>
            <a:chOff x="7237201" y="2444512"/>
            <a:chExt cx="3849498" cy="153890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F26042D-65FD-C280-6021-E6EF26375826}"/>
                </a:ext>
              </a:extLst>
            </p:cNvPr>
            <p:cNvCxnSpPr/>
            <p:nvPr/>
          </p:nvCxnSpPr>
          <p:spPr>
            <a:xfrm flipH="1" flipV="1">
              <a:off x="10100441" y="3668110"/>
              <a:ext cx="986258" cy="315311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E21A5A-6331-38EB-EBC0-0B158A6538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44000" y="3431630"/>
              <a:ext cx="956441" cy="23648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C7C50A6-296E-DECB-CBA3-20934D4FD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39224" y="3200402"/>
              <a:ext cx="935421" cy="231228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A5E9EB-F146-1CAC-AD75-91EF2A903D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7201" y="2444512"/>
              <a:ext cx="1002023" cy="75589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7068E4-0D4C-404A-935E-B2BC20D63ACD}"/>
              </a:ext>
            </a:extLst>
          </p:cNvPr>
          <p:cNvCxnSpPr/>
          <p:nvPr/>
        </p:nvCxnSpPr>
        <p:spPr>
          <a:xfrm>
            <a:off x="1103587" y="3352323"/>
            <a:ext cx="4497397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0FC058-B499-4A27-B8CA-F4DA2C20BBC0}"/>
              </a:ext>
            </a:extLst>
          </p:cNvPr>
          <p:cNvGrpSpPr/>
          <p:nvPr/>
        </p:nvGrpSpPr>
        <p:grpSpPr>
          <a:xfrm>
            <a:off x="5761608" y="5632781"/>
            <a:ext cx="5922884" cy="663245"/>
            <a:chOff x="5761608" y="5632781"/>
            <a:chExt cx="5922884" cy="663245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6F904155-F329-D09F-87A9-8D4F10964067}"/>
                </a:ext>
              </a:extLst>
            </p:cNvPr>
            <p:cNvSpPr/>
            <p:nvPr/>
          </p:nvSpPr>
          <p:spPr>
            <a:xfrm>
              <a:off x="5761608" y="5632781"/>
              <a:ext cx="1518081" cy="646331"/>
            </a:xfrm>
            <a:prstGeom prst="wedgeRoundRectCallout">
              <a:avLst>
                <a:gd name="adj1" fmla="val 29390"/>
                <a:gd name="adj2" fmla="val -138476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 algn="ctr"/>
              <a:r>
                <a:rPr lang="en-US" dirty="0"/>
                <a:t>TCO Optimized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ADDAFA91-D41B-AA85-8D1C-22C4D7422E9F}"/>
                </a:ext>
              </a:extLst>
            </p:cNvPr>
            <p:cNvSpPr/>
            <p:nvPr/>
          </p:nvSpPr>
          <p:spPr>
            <a:xfrm>
              <a:off x="10166411" y="5649695"/>
              <a:ext cx="1518081" cy="646331"/>
            </a:xfrm>
            <a:prstGeom prst="wedgeRoundRectCallout">
              <a:avLst>
                <a:gd name="adj1" fmla="val 11846"/>
                <a:gd name="adj2" fmla="val -142597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 algn="ctr"/>
              <a:r>
                <a:rPr lang="en-US" dirty="0"/>
                <a:t>Perf Optimized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555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1" grpId="0" uiExpand="1">
        <p:bldSub>
          <a:bldChart bld="series"/>
        </p:bldSub>
      </p:bldGraphic>
      <p:bldP spid="7" grpId="0"/>
      <p:bldGraphic spid="8" grpId="0" uiExpand="1">
        <p:bldSub>
          <a:bldChart bld="series"/>
        </p:bldSub>
      </p:bldGraphic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B68F-7149-8A76-A37D-DC62C2D0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92" y="107052"/>
            <a:ext cx="10515600" cy="661875"/>
          </a:xfrm>
        </p:spPr>
        <p:txBody>
          <a:bodyPr/>
          <a:lstStyle/>
          <a:p>
            <a:r>
              <a:rPr lang="en-US" b="1" dirty="0"/>
              <a:t>Evaluation – 4-Tier – Memcached</a:t>
            </a:r>
            <a:endParaRPr lang="en-IN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8A337C-C502-F2CD-0891-663C862C7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" r="49600" b="65390"/>
          <a:stretch>
            <a:fillRect/>
          </a:stretch>
        </p:blipFill>
        <p:spPr>
          <a:xfrm>
            <a:off x="6301661" y="1128632"/>
            <a:ext cx="4601935" cy="368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EF7A644-31C3-594C-6C85-91A363544E83}"/>
              </a:ext>
            </a:extLst>
          </p:cNvPr>
          <p:cNvGrpSpPr/>
          <p:nvPr/>
        </p:nvGrpSpPr>
        <p:grpSpPr>
          <a:xfrm>
            <a:off x="548701" y="1212903"/>
            <a:ext cx="4499671" cy="4952596"/>
            <a:chOff x="548701" y="1212903"/>
            <a:chExt cx="4499671" cy="49525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F48339-DB89-F4D0-36F5-68C072D97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0702" b="38141"/>
            <a:stretch>
              <a:fillRect/>
            </a:stretch>
          </p:blipFill>
          <p:spPr>
            <a:xfrm>
              <a:off x="548701" y="1212903"/>
              <a:ext cx="4499671" cy="37861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5738D0-9AFE-DE40-0E70-0D992B31366A}"/>
                </a:ext>
              </a:extLst>
            </p:cNvPr>
            <p:cNvSpPr txBox="1"/>
            <p:nvPr/>
          </p:nvSpPr>
          <p:spPr>
            <a:xfrm>
              <a:off x="872117" y="5334502"/>
              <a:ext cx="4176255" cy="830997"/>
            </a:xfrm>
            <a:prstGeom prst="rect">
              <a:avLst/>
            </a:prstGeom>
            <a:noFill/>
          </p:spPr>
          <p:txBody>
            <a:bodyPr wrap="square" lIns="137160" tIns="137160" rIns="137160" bIns="137160" rtlCol="0">
              <a:spAutoFit/>
            </a:bodyPr>
            <a:lstStyle/>
            <a:p>
              <a:pPr algn="ctr"/>
              <a:r>
                <a:rPr lang="en-US" b="1" dirty="0"/>
                <a:t>Data placement recommendations by Waterfall Model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A9B053-F7C8-7CEC-298A-49C4C230D047}"/>
              </a:ext>
            </a:extLst>
          </p:cNvPr>
          <p:cNvSpPr txBox="1"/>
          <p:nvPr/>
        </p:nvSpPr>
        <p:spPr>
          <a:xfrm>
            <a:off x="6654576" y="5347737"/>
            <a:ext cx="4249020" cy="830997"/>
          </a:xfrm>
          <a:prstGeom prst="rect">
            <a:avLst/>
          </a:prstGeom>
          <a:noFill/>
        </p:spPr>
        <p:txBody>
          <a:bodyPr wrap="square" lIns="137160" tIns="137160" rIns="137160" bIns="137160" rtlCol="0">
            <a:spAutoFit/>
          </a:bodyPr>
          <a:lstStyle/>
          <a:p>
            <a:pPr algn="ctr"/>
            <a:r>
              <a:rPr lang="en-US" b="1" dirty="0"/>
              <a:t>Data placement recommendations by AM Model</a:t>
            </a:r>
          </a:p>
        </p:txBody>
      </p:sp>
    </p:spTree>
    <p:extLst>
      <p:ext uri="{BB962C8B-B14F-4D97-AF65-F5344CB8AC3E}">
        <p14:creationId xmlns:p14="http://schemas.microsoft.com/office/powerpoint/2010/main" val="24435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AFAC3C-E2E1-584B-2473-1B6EEB28D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56" y="464624"/>
            <a:ext cx="10888663" cy="547155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4635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DCD57-62B1-5EFB-A2F0-50A4A3CA1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3309-B45B-6392-9C18-F2378B3FB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4" y="2943683"/>
            <a:ext cx="4816473" cy="3098025"/>
          </a:xfrm>
        </p:spPr>
        <p:txBody>
          <a:bodyPr/>
          <a:lstStyle/>
          <a:p>
            <a:r>
              <a:rPr lang="en-US" b="1" dirty="0"/>
              <a:t>Conclusion and Future Work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74016-56AC-6A45-2247-374F92CD7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B1CD1-B7E3-79F1-8F08-70A09B8E27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3262" y="4337049"/>
            <a:ext cx="8002587" cy="520701"/>
          </a:xfrm>
        </p:spPr>
        <p:txBody>
          <a:bodyPr>
            <a:norm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9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5A9F9-9E83-68D4-7A86-DF033A60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252095"/>
            <a:ext cx="10911840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Conclusion</a:t>
            </a:r>
          </a:p>
        </p:txBody>
      </p:sp>
      <p:sp>
        <p:nvSpPr>
          <p:cNvPr id="400" name="Card-0"/>
          <p:cNvSpPr>
            <a:spLocks noGrp="1"/>
          </p:cNvSpPr>
          <p:nvPr/>
        </p:nvSpPr>
        <p:spPr>
          <a:xfrm>
            <a:off x="127000" y="1143000"/>
            <a:ext cx="11556014" cy="1612900"/>
          </a:xfrm>
          <a:prstGeom prst="roundRect">
            <a:avLst>
              <a:gd name="adj" fmla="val 8000"/>
            </a:avLst>
          </a:prstGeom>
          <a:solidFill>
            <a:srgbClr val="F0F6FC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01" name="Bar-0"/>
          <p:cNvSpPr>
            <a:spLocks noGrp="1"/>
          </p:cNvSpPr>
          <p:nvPr/>
        </p:nvSpPr>
        <p:spPr>
          <a:xfrm>
            <a:off x="127000" y="1143000"/>
            <a:ext cx="76200" cy="1612900"/>
          </a:xfrm>
          <a:prstGeom prst="roundRect">
            <a:avLst>
              <a:gd name="adj" fmla="val 8000"/>
            </a:avLst>
          </a:prstGeom>
          <a:solidFill>
            <a:srgbClr val="0068B5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02" name="Num-0"/>
          <p:cNvSpPr>
            <a:spLocks noGrp="1"/>
          </p:cNvSpPr>
          <p:nvPr/>
        </p:nvSpPr>
        <p:spPr>
          <a:xfrm>
            <a:off x="355600" y="1644650"/>
            <a:ext cx="609600" cy="609600"/>
          </a:xfrm>
          <a:prstGeom prst="ellipse">
            <a:avLst/>
          </a:prstGeom>
          <a:solidFill>
            <a:srgbClr val="0068B5"/>
          </a:solidFill>
          <a:ln w="0">
            <a:noFill/>
          </a:ln>
        </p:spPr>
        <p:txBody>
          <a:bodyPr lIns="0" tIns="0" rIns="0" bIns="0" anchor="ctr" anchorCtr="1"/>
          <a:lstStyle/>
          <a:p>
            <a:pPr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03" name="Text-0"/>
          <p:cNvSpPr>
            <a:spLocks noGrp="1"/>
          </p:cNvSpPr>
          <p:nvPr/>
        </p:nvSpPr>
        <p:spPr>
          <a:xfrm>
            <a:off x="1143000" y="1143000"/>
            <a:ext cx="10668000" cy="1612900"/>
          </a:xfrm>
          <a:prstGeom prst="rect">
            <a:avLst/>
          </a:prstGeom>
          <a:noFill/>
          <a:ln w="0">
            <a:noFill/>
          </a:ln>
        </p:spPr>
        <p:txBody>
          <a:bodyPr lIns="0" tIns="0" rIns="101600" bIns="0" anchor="ctr" anchorCtr="0"/>
          <a:lstStyle/>
          <a:p>
            <a:pPr algn="l">
              <a:buNone/>
            </a:pPr>
            <a:r>
              <a:rPr lang="en-US" sz="2000" b="1">
                <a:solidFill>
                  <a:srgbClr val="0068B5"/>
                </a:solidFill>
              </a:rPr>
              <a:t>We </a:t>
            </a:r>
            <a:r>
              <a:rPr lang="en-US" sz="2000" b="1" dirty="0">
                <a:solidFill>
                  <a:srgbClr val="0068B5"/>
                </a:solidFill>
              </a:rPr>
              <a:t>demonstrate TCO savings for warm data</a:t>
            </a:r>
          </a:p>
          <a:p>
            <a:pPr algn="l">
              <a:buNone/>
            </a:pPr>
            <a:r>
              <a:rPr lang="en-US" sz="1700" dirty="0">
                <a:solidFill>
                  <a:srgbClr val="3A5A72"/>
                </a:solidFill>
              </a:rPr>
              <a:t>Low-latency compressed tiers enable warm page compression with acceptable penalty</a:t>
            </a:r>
          </a:p>
        </p:txBody>
      </p:sp>
      <p:sp>
        <p:nvSpPr>
          <p:cNvPr id="410" name="Card-1"/>
          <p:cNvSpPr>
            <a:spLocks noGrp="1"/>
          </p:cNvSpPr>
          <p:nvPr/>
        </p:nvSpPr>
        <p:spPr>
          <a:xfrm>
            <a:off x="127000" y="2882900"/>
            <a:ext cx="11556014" cy="1612900"/>
          </a:xfrm>
          <a:prstGeom prst="roundRect">
            <a:avLst>
              <a:gd name="adj" fmla="val 8000"/>
            </a:avLst>
          </a:prstGeom>
          <a:solidFill>
            <a:srgbClr val="EAF2F8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11" name="Bar-1"/>
          <p:cNvSpPr>
            <a:spLocks noGrp="1"/>
          </p:cNvSpPr>
          <p:nvPr/>
        </p:nvSpPr>
        <p:spPr>
          <a:xfrm>
            <a:off x="127000" y="2882900"/>
            <a:ext cx="76200" cy="1612900"/>
          </a:xfrm>
          <a:prstGeom prst="roundRect">
            <a:avLst>
              <a:gd name="adj" fmla="val 8000"/>
            </a:avLst>
          </a:prstGeom>
          <a:solidFill>
            <a:srgbClr val="00897B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12" name="Num-1"/>
          <p:cNvSpPr>
            <a:spLocks noGrp="1"/>
          </p:cNvSpPr>
          <p:nvPr/>
        </p:nvSpPr>
        <p:spPr>
          <a:xfrm>
            <a:off x="355600" y="3384550"/>
            <a:ext cx="609600" cy="609600"/>
          </a:xfrm>
          <a:prstGeom prst="ellipse">
            <a:avLst/>
          </a:prstGeom>
          <a:solidFill>
            <a:srgbClr val="00897B"/>
          </a:solidFill>
          <a:ln w="0">
            <a:noFill/>
          </a:ln>
        </p:spPr>
        <p:txBody>
          <a:bodyPr lIns="0" tIns="0" rIns="0" bIns="0" anchor="ctr" anchorCtr="1"/>
          <a:lstStyle/>
          <a:p>
            <a:pPr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3" name="Text-1"/>
          <p:cNvSpPr>
            <a:spLocks noGrp="1"/>
          </p:cNvSpPr>
          <p:nvPr/>
        </p:nvSpPr>
        <p:spPr>
          <a:xfrm>
            <a:off x="1143000" y="2882900"/>
            <a:ext cx="10668000" cy="1612900"/>
          </a:xfrm>
          <a:prstGeom prst="rect">
            <a:avLst/>
          </a:prstGeom>
          <a:noFill/>
          <a:ln w="0">
            <a:noFill/>
          </a:ln>
        </p:spPr>
        <p:txBody>
          <a:bodyPr lIns="0" tIns="0" rIns="101600" bIns="0" anchor="ctr" anchorCtr="0"/>
          <a:lstStyle/>
          <a:p>
            <a:pPr algn="l">
              <a:buNone/>
            </a:pPr>
            <a:r>
              <a:rPr lang="en-US" sz="2000" b="1" dirty="0">
                <a:solidFill>
                  <a:srgbClr val="00897B"/>
                </a:solidFill>
              </a:rPr>
              <a:t>Rigorous analytical cost model with tunable knob</a:t>
            </a:r>
          </a:p>
          <a:p>
            <a:pPr algn="l">
              <a:buNone/>
            </a:pPr>
            <a:r>
              <a:rPr lang="en-US" sz="1700" dirty="0">
                <a:solidFill>
                  <a:srgbClr val="3A5A72"/>
                </a:solidFill>
              </a:rPr>
              <a:t>ILP-based optimization for direct, optimal page placement across N tiers</a:t>
            </a:r>
          </a:p>
        </p:txBody>
      </p:sp>
      <p:sp>
        <p:nvSpPr>
          <p:cNvPr id="420" name="Card-2"/>
          <p:cNvSpPr>
            <a:spLocks noGrp="1"/>
          </p:cNvSpPr>
          <p:nvPr/>
        </p:nvSpPr>
        <p:spPr>
          <a:xfrm>
            <a:off x="127000" y="4622800"/>
            <a:ext cx="11556014" cy="1612900"/>
          </a:xfrm>
          <a:prstGeom prst="roundRect">
            <a:avLst>
              <a:gd name="adj" fmla="val 8000"/>
            </a:avLst>
          </a:prstGeom>
          <a:solidFill>
            <a:srgbClr val="F0F6FC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21" name="Bar-2"/>
          <p:cNvSpPr>
            <a:spLocks noGrp="1"/>
          </p:cNvSpPr>
          <p:nvPr/>
        </p:nvSpPr>
        <p:spPr>
          <a:xfrm>
            <a:off x="127000" y="4622800"/>
            <a:ext cx="76200" cy="1612900"/>
          </a:xfrm>
          <a:prstGeom prst="roundRect">
            <a:avLst>
              <a:gd name="adj" fmla="val 8000"/>
            </a:avLst>
          </a:prstGeom>
          <a:solidFill>
            <a:srgbClr val="E96115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22" name="Num-2"/>
          <p:cNvSpPr>
            <a:spLocks noGrp="1"/>
          </p:cNvSpPr>
          <p:nvPr/>
        </p:nvSpPr>
        <p:spPr>
          <a:xfrm>
            <a:off x="355600" y="5124450"/>
            <a:ext cx="609600" cy="609600"/>
          </a:xfrm>
          <a:prstGeom prst="ellipse">
            <a:avLst/>
          </a:prstGeom>
          <a:solidFill>
            <a:srgbClr val="E96115"/>
          </a:solidFill>
          <a:ln w="0">
            <a:noFill/>
          </a:ln>
        </p:spPr>
        <p:txBody>
          <a:bodyPr lIns="0" tIns="0" rIns="0" bIns="0" anchor="ctr" anchorCtr="1"/>
          <a:lstStyle/>
          <a:p>
            <a:pPr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23" name="Text-2"/>
          <p:cNvSpPr>
            <a:spLocks noGrp="1"/>
          </p:cNvSpPr>
          <p:nvPr/>
        </p:nvSpPr>
        <p:spPr>
          <a:xfrm>
            <a:off x="1143000" y="4622800"/>
            <a:ext cx="10668000" cy="1612900"/>
          </a:xfrm>
          <a:prstGeom prst="rect">
            <a:avLst/>
          </a:prstGeom>
          <a:noFill/>
          <a:ln w="0">
            <a:noFill/>
          </a:ln>
        </p:spPr>
        <p:txBody>
          <a:bodyPr lIns="0" tIns="0" rIns="101600" bIns="0" anchor="ctr" anchorCtr="0"/>
          <a:lstStyle/>
          <a:p>
            <a:pPr algn="l">
              <a:buNone/>
            </a:pPr>
            <a:r>
              <a:rPr lang="en-US" sz="2000" b="1" dirty="0">
                <a:solidFill>
                  <a:srgbClr val="E96115"/>
                </a:solidFill>
              </a:rPr>
              <a:t>Comprehensive evaluation with real-world workloads</a:t>
            </a:r>
          </a:p>
          <a:p>
            <a:pPr algn="l">
              <a:buNone/>
            </a:pPr>
            <a:r>
              <a:rPr lang="en-US" sz="1700" dirty="0">
                <a:solidFill>
                  <a:srgbClr val="3A5A72"/>
                </a:solidFill>
              </a:rPr>
              <a:t>15–24 pp better TCO (perf parity) or 3–10 pp better perf (TCO parity)</a:t>
            </a:r>
          </a:p>
        </p:txBody>
      </p:sp>
    </p:spTree>
    <p:extLst>
      <p:ext uri="{BB962C8B-B14F-4D97-AF65-F5344CB8AC3E}">
        <p14:creationId xmlns:p14="http://schemas.microsoft.com/office/powerpoint/2010/main" val="16561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 animBg="1"/>
      <p:bldP spid="401" grpId="0" animBg="1"/>
      <p:bldP spid="402" grpId="0" animBg="1"/>
      <p:bldP spid="403" grpId="0"/>
      <p:bldP spid="410" grpId="0" animBg="1"/>
      <p:bldP spid="411" grpId="0" animBg="1"/>
      <p:bldP spid="412" grpId="0" animBg="1"/>
      <p:bldP spid="413" grpId="0"/>
      <p:bldP spid="420" grpId="0" animBg="1"/>
      <p:bldP spid="421" grpId="0" animBg="1"/>
      <p:bldP spid="422" grpId="0" animBg="1"/>
      <p:bldP spid="4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8469-A438-460C-725D-B89907E7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1B2A4A"/>
                </a:solidFill>
              </a:rPr>
              <a:t>Future Work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6BB8E-A35E-FE6F-BF34-C7DDB3DD736B}"/>
              </a:ext>
            </a:extLst>
          </p:cNvPr>
          <p:cNvSpPr txBox="1"/>
          <p:nvPr/>
        </p:nvSpPr>
        <p:spPr>
          <a:xfrm>
            <a:off x="112294" y="5815686"/>
            <a:ext cx="9019273" cy="461665"/>
          </a:xfrm>
          <a:prstGeom prst="rect">
            <a:avLst/>
          </a:prstGeom>
          <a:noFill/>
        </p:spPr>
        <p:txBody>
          <a:bodyPr wrap="square" lIns="137160" tIns="137160" rIns="137160" bIns="137160" rtlCol="0">
            <a:spAutoFit/>
          </a:bodyPr>
          <a:lstStyle/>
          <a:p>
            <a:r>
              <a:rPr lang="en-US" sz="1200" dirty="0"/>
              <a:t>*</a:t>
            </a:r>
            <a:r>
              <a:rPr lang="en-US" sz="1200" b="1" u="sng" dirty="0"/>
              <a:t>Work in Progress: </a:t>
            </a:r>
            <a:r>
              <a:rPr lang="en-US" sz="1200" dirty="0"/>
              <a:t>Move_pages performance with DSA. Results might change.</a:t>
            </a:r>
            <a:endParaRPr lang="en-US" sz="1200" b="1" u="sng" dirty="0"/>
          </a:p>
        </p:txBody>
      </p:sp>
      <p:pic>
        <p:nvPicPr>
          <p:cNvPr id="5" name="Picture 4" descr="A graph of different sizes and colors&#10;&#10;AI-generated content may be incorrect.">
            <a:extLst>
              <a:ext uri="{FF2B5EF4-FFF2-40B4-BE49-F238E27FC236}">
                <a16:creationId xmlns:a16="http://schemas.microsoft.com/office/drawing/2014/main" id="{83D58BE1-6A83-08B9-5C0F-FC06881F8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735" y="2979819"/>
            <a:ext cx="6863730" cy="2610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00" name="Card-0"/>
          <p:cNvSpPr>
            <a:spLocks noGrp="1"/>
          </p:cNvSpPr>
          <p:nvPr/>
        </p:nvSpPr>
        <p:spPr>
          <a:xfrm>
            <a:off x="457200" y="1346200"/>
            <a:ext cx="5410200" cy="1422400"/>
          </a:xfrm>
          <a:prstGeom prst="roundRect">
            <a:avLst>
              <a:gd name="adj" fmla="val 6000"/>
            </a:avLst>
          </a:prstGeom>
          <a:solidFill>
            <a:srgbClr val="F0F6FC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701" name="Bar-0"/>
          <p:cNvSpPr>
            <a:spLocks noGrp="1"/>
          </p:cNvSpPr>
          <p:nvPr/>
        </p:nvSpPr>
        <p:spPr>
          <a:xfrm>
            <a:off x="457200" y="1346200"/>
            <a:ext cx="76200" cy="1422400"/>
          </a:xfrm>
          <a:prstGeom prst="roundRect">
            <a:avLst>
              <a:gd name="adj" fmla="val 6000"/>
            </a:avLst>
          </a:prstGeom>
          <a:solidFill>
            <a:srgbClr val="0068B5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702" name="Circ-0"/>
          <p:cNvSpPr>
            <a:spLocks noGrp="1"/>
          </p:cNvSpPr>
          <p:nvPr/>
        </p:nvSpPr>
        <p:spPr>
          <a:xfrm>
            <a:off x="685800" y="1778000"/>
            <a:ext cx="558800" cy="558800"/>
          </a:xfrm>
          <a:prstGeom prst="ellipse">
            <a:avLst/>
          </a:prstGeom>
          <a:solidFill>
            <a:srgbClr val="0068B5"/>
          </a:solidFill>
          <a:ln w="0">
            <a:noFill/>
          </a:ln>
        </p:spPr>
        <p:txBody>
          <a:bodyPr lIns="0" tIns="0" rIns="0" bIns="0" anchor="ctr" anchorCtr="1"/>
          <a:lstStyle/>
          <a:p>
            <a:pPr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03" name="Txt-0"/>
          <p:cNvSpPr>
            <a:spLocks noGrp="1"/>
          </p:cNvSpPr>
          <p:nvPr/>
        </p:nvSpPr>
        <p:spPr>
          <a:xfrm>
            <a:off x="1422400" y="1346200"/>
            <a:ext cx="4318000" cy="1422400"/>
          </a:xfrm>
          <a:prstGeom prst="rect">
            <a:avLst/>
          </a:prstGeom>
          <a:noFill/>
          <a:ln w="0">
            <a:noFill/>
          </a:ln>
        </p:spPr>
        <p:txBody>
          <a:bodyPr lIns="0" tIns="0" rIns="76200" bIns="0" anchor="ctr" anchorCtr="0"/>
          <a:lstStyle/>
          <a:p>
            <a:pPr algn="l">
              <a:buNone/>
            </a:pPr>
            <a:r>
              <a:rPr lang="en-US" sz="2400" b="1" dirty="0">
                <a:solidFill>
                  <a:srgbClr val="0068B5"/>
                </a:solidFill>
              </a:rPr>
              <a:t>Optimal tier choice and ideal number of tiers</a:t>
            </a:r>
          </a:p>
        </p:txBody>
      </p:sp>
      <p:sp>
        <p:nvSpPr>
          <p:cNvPr id="710" name="Card-1"/>
          <p:cNvSpPr>
            <a:spLocks noGrp="1"/>
          </p:cNvSpPr>
          <p:nvPr/>
        </p:nvSpPr>
        <p:spPr>
          <a:xfrm>
            <a:off x="6019800" y="1346200"/>
            <a:ext cx="5410200" cy="1422400"/>
          </a:xfrm>
          <a:prstGeom prst="roundRect">
            <a:avLst>
              <a:gd name="adj" fmla="val 6000"/>
            </a:avLst>
          </a:prstGeom>
          <a:solidFill>
            <a:srgbClr val="F0FAF8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711" name="Bar-1"/>
          <p:cNvSpPr>
            <a:spLocks noGrp="1"/>
          </p:cNvSpPr>
          <p:nvPr/>
        </p:nvSpPr>
        <p:spPr>
          <a:xfrm>
            <a:off x="6019800" y="1346200"/>
            <a:ext cx="76200" cy="1422400"/>
          </a:xfrm>
          <a:prstGeom prst="roundRect">
            <a:avLst>
              <a:gd name="adj" fmla="val 6000"/>
            </a:avLst>
          </a:prstGeom>
          <a:solidFill>
            <a:srgbClr val="00897B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712" name="Circ-1"/>
          <p:cNvSpPr>
            <a:spLocks noGrp="1"/>
          </p:cNvSpPr>
          <p:nvPr/>
        </p:nvSpPr>
        <p:spPr>
          <a:xfrm>
            <a:off x="6248400" y="1778000"/>
            <a:ext cx="558800" cy="558800"/>
          </a:xfrm>
          <a:prstGeom prst="ellipse">
            <a:avLst/>
          </a:prstGeom>
          <a:solidFill>
            <a:srgbClr val="00897B"/>
          </a:solidFill>
          <a:ln w="0">
            <a:noFill/>
          </a:ln>
        </p:spPr>
        <p:txBody>
          <a:bodyPr lIns="0" tIns="0" rIns="0" bIns="0" anchor="ctr" anchorCtr="1"/>
          <a:lstStyle/>
          <a:p>
            <a:pPr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13" name="Txt-1"/>
          <p:cNvSpPr>
            <a:spLocks noGrp="1"/>
          </p:cNvSpPr>
          <p:nvPr/>
        </p:nvSpPr>
        <p:spPr>
          <a:xfrm>
            <a:off x="6985000" y="1346200"/>
            <a:ext cx="4318000" cy="1422400"/>
          </a:xfrm>
          <a:prstGeom prst="rect">
            <a:avLst/>
          </a:prstGeom>
          <a:noFill/>
          <a:ln w="0">
            <a:noFill/>
          </a:ln>
        </p:spPr>
        <p:txBody>
          <a:bodyPr lIns="0" tIns="0" rIns="76200" bIns="0" anchor="ctr" anchorCtr="0"/>
          <a:lstStyle/>
          <a:p>
            <a:pPr algn="l">
              <a:buNone/>
            </a:pPr>
            <a:r>
              <a:rPr lang="en-US" sz="2400" b="1" dirty="0">
                <a:solidFill>
                  <a:srgbClr val="00897B"/>
                </a:solidFill>
              </a:rPr>
              <a:t>Use of accelerators for data movement among tiers</a:t>
            </a:r>
          </a:p>
        </p:txBody>
      </p:sp>
    </p:spTree>
    <p:extLst>
      <p:ext uri="{BB962C8B-B14F-4D97-AF65-F5344CB8AC3E}">
        <p14:creationId xmlns:p14="http://schemas.microsoft.com/office/powerpoint/2010/main" val="7842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" grpId="0" animBg="1"/>
      <p:bldP spid="701" grpId="0" animBg="1"/>
      <p:bldP spid="702" grpId="0" animBg="1"/>
      <p:bldP spid="703" grpId="0"/>
      <p:bldP spid="710" grpId="0" animBg="1"/>
      <p:bldP spid="711" grpId="0" animBg="1"/>
      <p:bldP spid="712" grpId="0" animBg="1"/>
      <p:bldP spid="7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404DB-8652-2698-7CFD-AE23013C3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D55A-8362-07BD-1CC2-DF430CFA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794" y="355294"/>
            <a:ext cx="6329516" cy="3459622"/>
          </a:xfrm>
        </p:spPr>
        <p:txBody>
          <a:bodyPr/>
          <a:lstStyle/>
          <a:p>
            <a:r>
              <a:rPr lang="en-US" sz="4400" dirty="0"/>
              <a:t>Thank you for attending!</a:t>
            </a:r>
            <a:endParaRPr lang="en-IN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F3F8C-5580-979F-C092-A47A52E304A6}"/>
              </a:ext>
            </a:extLst>
          </p:cNvPr>
          <p:cNvSpPr txBox="1"/>
          <p:nvPr/>
        </p:nvSpPr>
        <p:spPr>
          <a:xfrm>
            <a:off x="381000" y="4633406"/>
            <a:ext cx="6637020" cy="1015663"/>
          </a:xfrm>
          <a:prstGeom prst="rect">
            <a:avLst/>
          </a:prstGeom>
          <a:noFill/>
        </p:spPr>
        <p:txBody>
          <a:bodyPr wrap="square" lIns="137160" tIns="137160" rIns="137160" bIns="137160" rtlCol="0">
            <a:spAutoFit/>
          </a:bodyPr>
          <a:lstStyle/>
          <a:p>
            <a:r>
              <a:rPr lang="en-US" sz="2400" dirty="0"/>
              <a:t>Code: </a:t>
            </a:r>
            <a:r>
              <a:rPr lang="en-US" sz="2400" dirty="0">
                <a:hlinkClick r:id="rId2"/>
              </a:rPr>
              <a:t>https://github.com/IntelLabs/tierscape</a:t>
            </a:r>
            <a:endParaRPr lang="en-US" sz="2400" dirty="0"/>
          </a:p>
          <a:p>
            <a:r>
              <a:rPr lang="en-US" sz="2400" dirty="0"/>
              <a:t>Contact: </a:t>
            </a:r>
            <a:r>
              <a:rPr lang="en-US" sz="2400" dirty="0">
                <a:hlinkClick r:id="rId3"/>
              </a:rPr>
              <a:t>sandeep4.kumar@intel.com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69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98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6591-B440-DF4D-6FB6-B382B26A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800" name="RowBg-0"/>
          <p:cNvSpPr>
            <a:spLocks noGrp="1"/>
          </p:cNvSpPr>
          <p:nvPr/>
        </p:nvSpPr>
        <p:spPr>
          <a:xfrm>
            <a:off x="3429000" y="736600"/>
            <a:ext cx="8122920" cy="1003300"/>
          </a:xfrm>
          <a:prstGeom prst="roundRect">
            <a:avLst>
              <a:gd name="adj" fmla="val 5000"/>
            </a:avLst>
          </a:prstGeom>
          <a:solidFill>
            <a:srgbClr val="F0F6FC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801" name="RowBar-0"/>
          <p:cNvSpPr>
            <a:spLocks noGrp="1"/>
          </p:cNvSpPr>
          <p:nvPr/>
        </p:nvSpPr>
        <p:spPr>
          <a:xfrm>
            <a:off x="3429000" y="736600"/>
            <a:ext cx="50800" cy="1003300"/>
          </a:xfrm>
          <a:prstGeom prst="roundRect">
            <a:avLst>
              <a:gd name="adj" fmla="val 5000"/>
            </a:avLst>
          </a:prstGeom>
          <a:solidFill>
            <a:srgbClr val="0068B5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802" name="Num-0"/>
          <p:cNvSpPr>
            <a:spLocks noGrp="1"/>
          </p:cNvSpPr>
          <p:nvPr/>
        </p:nvSpPr>
        <p:spPr>
          <a:xfrm>
            <a:off x="3530600" y="736600"/>
            <a:ext cx="660400" cy="10033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0"/>
          <a:lstStyle/>
          <a:p>
            <a:pPr algn="l">
              <a:buNone/>
            </a:pPr>
            <a:r>
              <a:rPr lang="en-US" sz="2200" b="1" dirty="0">
                <a:solidFill>
                  <a:srgbClr val="0068B5"/>
                </a:solidFill>
              </a:rPr>
              <a:t>01</a:t>
            </a:r>
          </a:p>
        </p:txBody>
      </p:sp>
      <p:sp>
        <p:nvSpPr>
          <p:cNvPr id="803" name="Label-0"/>
          <p:cNvSpPr>
            <a:spLocks noGrp="1"/>
          </p:cNvSpPr>
          <p:nvPr/>
        </p:nvSpPr>
        <p:spPr>
          <a:xfrm>
            <a:off x="4292600" y="736600"/>
            <a:ext cx="7518400" cy="1003300"/>
          </a:xfrm>
          <a:prstGeom prst="rect">
            <a:avLst/>
          </a:prstGeom>
          <a:noFill/>
          <a:ln w="0">
            <a:noFill/>
          </a:ln>
        </p:spPr>
        <p:txBody>
          <a:bodyPr lIns="0" tIns="0" rIns="152400" bIns="0" anchor="ctr" anchorCtr="0"/>
          <a:lstStyle/>
          <a:p>
            <a:pPr algn="l">
              <a:buNone/>
            </a:pPr>
            <a:r>
              <a:rPr lang="en-US" sz="2400" b="1" dirty="0">
                <a:solidFill>
                  <a:srgbClr val="0068B5"/>
                </a:solidFill>
              </a:rPr>
              <a:t>Memory Total Cost of Ownership (TCO) Problem</a:t>
            </a:r>
          </a:p>
        </p:txBody>
      </p:sp>
      <p:sp>
        <p:nvSpPr>
          <p:cNvPr id="805" name="RowBg-1"/>
          <p:cNvSpPr>
            <a:spLocks noGrp="1"/>
          </p:cNvSpPr>
          <p:nvPr/>
        </p:nvSpPr>
        <p:spPr>
          <a:xfrm>
            <a:off x="3429000" y="1841500"/>
            <a:ext cx="7893137" cy="10033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806" name="RowBar-1"/>
          <p:cNvSpPr>
            <a:spLocks noGrp="1"/>
          </p:cNvSpPr>
          <p:nvPr/>
        </p:nvSpPr>
        <p:spPr>
          <a:xfrm>
            <a:off x="3429000" y="1841500"/>
            <a:ext cx="50800" cy="1003300"/>
          </a:xfrm>
          <a:prstGeom prst="roundRect">
            <a:avLst>
              <a:gd name="adj" fmla="val 5000"/>
            </a:avLst>
          </a:prstGeom>
          <a:solidFill>
            <a:srgbClr val="0068B5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807" name="Num-1"/>
          <p:cNvSpPr>
            <a:spLocks noGrp="1"/>
          </p:cNvSpPr>
          <p:nvPr/>
        </p:nvSpPr>
        <p:spPr>
          <a:xfrm>
            <a:off x="3530600" y="1841500"/>
            <a:ext cx="660400" cy="10033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0"/>
          <a:lstStyle/>
          <a:p>
            <a:pPr algn="l">
              <a:buNone/>
            </a:pPr>
            <a:r>
              <a:rPr lang="en-US" sz="2200" b="1" dirty="0">
                <a:solidFill>
                  <a:srgbClr val="0068B5"/>
                </a:solidFill>
              </a:rPr>
              <a:t>02</a:t>
            </a:r>
          </a:p>
        </p:txBody>
      </p:sp>
      <p:sp>
        <p:nvSpPr>
          <p:cNvPr id="808" name="Label-1"/>
          <p:cNvSpPr>
            <a:spLocks noGrp="1"/>
          </p:cNvSpPr>
          <p:nvPr/>
        </p:nvSpPr>
        <p:spPr>
          <a:xfrm>
            <a:off x="4292600" y="1841500"/>
            <a:ext cx="7518400" cy="1003300"/>
          </a:xfrm>
          <a:prstGeom prst="rect">
            <a:avLst/>
          </a:prstGeom>
          <a:noFill/>
          <a:ln w="0">
            <a:noFill/>
          </a:ln>
        </p:spPr>
        <p:txBody>
          <a:bodyPr lIns="0" tIns="0" rIns="152400" bIns="0" anchor="ctr" anchorCtr="0"/>
          <a:lstStyle/>
          <a:p>
            <a:r>
              <a:rPr lang="en-US" sz="2400" b="1" dirty="0">
                <a:solidFill>
                  <a:srgbClr val="0068B5"/>
                </a:solidFill>
              </a:rPr>
              <a:t>Hardware and Software Memory Tiers</a:t>
            </a:r>
          </a:p>
        </p:txBody>
      </p:sp>
      <p:sp>
        <p:nvSpPr>
          <p:cNvPr id="810" name="RowBg-2"/>
          <p:cNvSpPr>
            <a:spLocks noGrp="1"/>
          </p:cNvSpPr>
          <p:nvPr/>
        </p:nvSpPr>
        <p:spPr>
          <a:xfrm>
            <a:off x="3429000" y="2946400"/>
            <a:ext cx="7893137" cy="1003300"/>
          </a:xfrm>
          <a:prstGeom prst="roundRect">
            <a:avLst>
              <a:gd name="adj" fmla="val 5000"/>
            </a:avLst>
          </a:prstGeom>
          <a:solidFill>
            <a:srgbClr val="F0F6FC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811" name="RowBar-2"/>
          <p:cNvSpPr>
            <a:spLocks noGrp="1"/>
          </p:cNvSpPr>
          <p:nvPr/>
        </p:nvSpPr>
        <p:spPr>
          <a:xfrm>
            <a:off x="3429000" y="2946400"/>
            <a:ext cx="50800" cy="1003300"/>
          </a:xfrm>
          <a:prstGeom prst="roundRect">
            <a:avLst>
              <a:gd name="adj" fmla="val 5000"/>
            </a:avLst>
          </a:prstGeom>
          <a:solidFill>
            <a:srgbClr val="004A86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812" name="Num-2"/>
          <p:cNvSpPr>
            <a:spLocks noGrp="1"/>
          </p:cNvSpPr>
          <p:nvPr/>
        </p:nvSpPr>
        <p:spPr>
          <a:xfrm>
            <a:off x="3530600" y="2946400"/>
            <a:ext cx="660400" cy="10033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0"/>
          <a:lstStyle/>
          <a:p>
            <a:pPr algn="l">
              <a:buNone/>
            </a:pPr>
            <a:r>
              <a:rPr lang="en-US" sz="2200" b="1" dirty="0">
                <a:solidFill>
                  <a:srgbClr val="004A86"/>
                </a:solidFill>
              </a:rPr>
              <a:t>03</a:t>
            </a:r>
          </a:p>
        </p:txBody>
      </p:sp>
      <p:sp>
        <p:nvSpPr>
          <p:cNvPr id="813" name="Label-2"/>
          <p:cNvSpPr>
            <a:spLocks noGrp="1"/>
          </p:cNvSpPr>
          <p:nvPr/>
        </p:nvSpPr>
        <p:spPr>
          <a:xfrm>
            <a:off x="4292600" y="2946400"/>
            <a:ext cx="7518400" cy="1003300"/>
          </a:xfrm>
          <a:prstGeom prst="rect">
            <a:avLst/>
          </a:prstGeom>
          <a:noFill/>
          <a:ln w="0">
            <a:noFill/>
          </a:ln>
        </p:spPr>
        <p:txBody>
          <a:bodyPr lIns="0" tIns="0" rIns="152400" bIns="0" anchor="ctr" anchorCtr="0"/>
          <a:lstStyle/>
          <a:p>
            <a:pPr algn="l">
              <a:buNone/>
            </a:pPr>
            <a:r>
              <a:rPr lang="en-US" sz="2400" b="1" dirty="0">
                <a:solidFill>
                  <a:srgbClr val="004A86"/>
                </a:solidFill>
              </a:rPr>
              <a:t>TierScape</a:t>
            </a:r>
          </a:p>
        </p:txBody>
      </p:sp>
      <p:sp>
        <p:nvSpPr>
          <p:cNvPr id="815" name="RowBg-3"/>
          <p:cNvSpPr>
            <a:spLocks noGrp="1"/>
          </p:cNvSpPr>
          <p:nvPr/>
        </p:nvSpPr>
        <p:spPr>
          <a:xfrm>
            <a:off x="3429000" y="4051300"/>
            <a:ext cx="7893137" cy="10033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816" name="RowBar-3"/>
          <p:cNvSpPr>
            <a:spLocks noGrp="1"/>
          </p:cNvSpPr>
          <p:nvPr/>
        </p:nvSpPr>
        <p:spPr>
          <a:xfrm>
            <a:off x="3429000" y="4051300"/>
            <a:ext cx="50800" cy="1003300"/>
          </a:xfrm>
          <a:prstGeom prst="roundRect">
            <a:avLst>
              <a:gd name="adj" fmla="val 5000"/>
            </a:avLst>
          </a:prstGeom>
          <a:solidFill>
            <a:srgbClr val="004A86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817" name="Num-3"/>
          <p:cNvSpPr>
            <a:spLocks noGrp="1"/>
          </p:cNvSpPr>
          <p:nvPr/>
        </p:nvSpPr>
        <p:spPr>
          <a:xfrm>
            <a:off x="3530600" y="4051300"/>
            <a:ext cx="660400" cy="10033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0"/>
          <a:lstStyle/>
          <a:p>
            <a:pPr algn="l">
              <a:buNone/>
            </a:pPr>
            <a:r>
              <a:rPr lang="en-US" sz="2200" b="1" dirty="0">
                <a:solidFill>
                  <a:srgbClr val="004A86"/>
                </a:solidFill>
              </a:rPr>
              <a:t>04</a:t>
            </a:r>
          </a:p>
        </p:txBody>
      </p:sp>
      <p:sp>
        <p:nvSpPr>
          <p:cNvPr id="818" name="Label-3"/>
          <p:cNvSpPr>
            <a:spLocks noGrp="1"/>
          </p:cNvSpPr>
          <p:nvPr/>
        </p:nvSpPr>
        <p:spPr>
          <a:xfrm>
            <a:off x="4292600" y="4051300"/>
            <a:ext cx="7518400" cy="1003300"/>
          </a:xfrm>
          <a:prstGeom prst="rect">
            <a:avLst/>
          </a:prstGeom>
          <a:noFill/>
          <a:ln w="0">
            <a:noFill/>
          </a:ln>
        </p:spPr>
        <p:txBody>
          <a:bodyPr lIns="0" tIns="0" rIns="152400" bIns="0" anchor="ctr" anchorCtr="0"/>
          <a:lstStyle/>
          <a:p>
            <a:pPr algn="l">
              <a:buNone/>
            </a:pPr>
            <a:r>
              <a:rPr lang="en-US" sz="2400" b="1" dirty="0">
                <a:solidFill>
                  <a:srgbClr val="004A86"/>
                </a:solidFill>
              </a:rPr>
              <a:t>Implementation &amp; Evaluation</a:t>
            </a:r>
          </a:p>
        </p:txBody>
      </p:sp>
      <p:sp>
        <p:nvSpPr>
          <p:cNvPr id="820" name="RowBg-4"/>
          <p:cNvSpPr>
            <a:spLocks noGrp="1"/>
          </p:cNvSpPr>
          <p:nvPr/>
        </p:nvSpPr>
        <p:spPr>
          <a:xfrm>
            <a:off x="3429000" y="5156200"/>
            <a:ext cx="7893137" cy="1003300"/>
          </a:xfrm>
          <a:prstGeom prst="roundRect">
            <a:avLst>
              <a:gd name="adj" fmla="val 5000"/>
            </a:avLst>
          </a:prstGeom>
          <a:solidFill>
            <a:srgbClr val="F5F5F5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821" name="RowBar-4"/>
          <p:cNvSpPr>
            <a:spLocks noGrp="1"/>
          </p:cNvSpPr>
          <p:nvPr/>
        </p:nvSpPr>
        <p:spPr>
          <a:xfrm>
            <a:off x="3429000" y="5156200"/>
            <a:ext cx="50800" cy="1003300"/>
          </a:xfrm>
          <a:prstGeom prst="roundRect">
            <a:avLst>
              <a:gd name="adj" fmla="val 5000"/>
            </a:avLst>
          </a:prstGeom>
          <a:solidFill>
            <a:srgbClr val="555555"/>
          </a:solidFill>
          <a:ln w="0"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822" name="Num-4"/>
          <p:cNvSpPr>
            <a:spLocks noGrp="1"/>
          </p:cNvSpPr>
          <p:nvPr/>
        </p:nvSpPr>
        <p:spPr>
          <a:xfrm>
            <a:off x="3530600" y="5156200"/>
            <a:ext cx="660400" cy="10033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0"/>
          <a:lstStyle/>
          <a:p>
            <a:pPr algn="l">
              <a:buNone/>
            </a:pPr>
            <a:r>
              <a:rPr lang="en-US" sz="2200" b="1" dirty="0">
                <a:solidFill>
                  <a:srgbClr val="444444"/>
                </a:solidFill>
              </a:rPr>
              <a:t>05</a:t>
            </a:r>
          </a:p>
        </p:txBody>
      </p:sp>
      <p:sp>
        <p:nvSpPr>
          <p:cNvPr id="823" name="Label-4"/>
          <p:cNvSpPr>
            <a:spLocks noGrp="1"/>
          </p:cNvSpPr>
          <p:nvPr/>
        </p:nvSpPr>
        <p:spPr>
          <a:xfrm>
            <a:off x="4292600" y="5156200"/>
            <a:ext cx="7518400" cy="1003300"/>
          </a:xfrm>
          <a:prstGeom prst="rect">
            <a:avLst/>
          </a:prstGeom>
          <a:noFill/>
          <a:ln w="0">
            <a:noFill/>
          </a:ln>
        </p:spPr>
        <p:txBody>
          <a:bodyPr lIns="0" tIns="0" rIns="152400" bIns="0" anchor="ctr" anchorCtr="0"/>
          <a:lstStyle/>
          <a:p>
            <a:pPr algn="l">
              <a:buNone/>
            </a:pPr>
            <a:r>
              <a:rPr lang="en-US" sz="2400" b="1" dirty="0">
                <a:solidFill>
                  <a:srgbClr val="444444"/>
                </a:solidFill>
              </a:rPr>
              <a:t>Conclusion and Future 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094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" grpId="0" animBg="1"/>
      <p:bldP spid="801" grpId="0" animBg="1"/>
      <p:bldP spid="802" grpId="0"/>
      <p:bldP spid="803" grpId="0"/>
      <p:bldP spid="805" grpId="0" animBg="1"/>
      <p:bldP spid="806" grpId="0" animBg="1"/>
      <p:bldP spid="807" grpId="0"/>
      <p:bldP spid="808" grpId="0"/>
      <p:bldP spid="810" grpId="0" animBg="1"/>
      <p:bldP spid="811" grpId="0" animBg="1"/>
      <p:bldP spid="812" grpId="0"/>
      <p:bldP spid="813" grpId="0"/>
      <p:bldP spid="815" grpId="0" animBg="1"/>
      <p:bldP spid="816" grpId="0" animBg="1"/>
      <p:bldP spid="817" grpId="0"/>
      <p:bldP spid="818" grpId="0"/>
      <p:bldP spid="820" grpId="0" animBg="1"/>
      <p:bldP spid="821" grpId="0" animBg="1"/>
      <p:bldP spid="822" grpId="0"/>
      <p:bldP spid="8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6D49B-C739-410E-D46F-C4EFA58B5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75706-569B-B47C-98B2-17FE69E1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4" y="2936063"/>
            <a:ext cx="8385483" cy="3098025"/>
          </a:xfrm>
        </p:spPr>
        <p:txBody>
          <a:bodyPr/>
          <a:lstStyle/>
          <a:p>
            <a:r>
              <a:rPr lang="en-US" dirty="0"/>
              <a:t>Memory Total Cost of Ownership (TCO)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DA701-DDC1-1C60-16FD-89919F6AF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EC1F5-E33C-4DBA-CF42-2459424BAF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3262" y="4337049"/>
            <a:ext cx="8002587" cy="5207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5A7A94"/>
                </a:solidFill>
              </a:rPr>
              <a:t>Memory Tiering and Limitations of current Tiering Techniques</a:t>
            </a:r>
          </a:p>
        </p:txBody>
      </p:sp>
    </p:spTree>
    <p:extLst>
      <p:ext uri="{BB962C8B-B14F-4D97-AF65-F5344CB8AC3E}">
        <p14:creationId xmlns:p14="http://schemas.microsoft.com/office/powerpoint/2010/main" val="19292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D98F-EBC7-13DC-6E06-1384FB57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6" y="304176"/>
            <a:ext cx="10911840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The Memory TCO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5A801-725F-53C7-6FF2-F86570577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15" y="1498288"/>
            <a:ext cx="6477000" cy="2163329"/>
          </a:xfrm>
        </p:spPr>
        <p:txBody>
          <a:bodyPr>
            <a:noAutofit/>
          </a:bodyPr>
          <a:lstStyle/>
          <a:p>
            <a:r>
              <a:rPr lang="en-US" sz="2400" dirty="0"/>
              <a:t>On general-purpose large systems </a:t>
            </a:r>
            <a:r>
              <a:rPr lang="en-US" sz="2400" b="1" dirty="0">
                <a:solidFill>
                  <a:srgbClr val="D4563A"/>
                </a:solidFill>
              </a:rPr>
              <a:t>Memory accounts for 50–90% of  Server TCO [1]</a:t>
            </a:r>
            <a:endParaRPr lang="en-US" sz="2400" dirty="0"/>
          </a:p>
          <a:p>
            <a:r>
              <a:rPr lang="en-US" sz="2400" dirty="0"/>
              <a:t>Memory demand escalating fast as modern workloads break TB barrier</a:t>
            </a:r>
          </a:p>
          <a:p>
            <a:r>
              <a:rPr lang="en-US" sz="2400" dirty="0"/>
              <a:t>Imperative to solve memory TCO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2" name="Stat3"/>
          <p:cNvSpPr/>
          <p:nvPr/>
        </p:nvSpPr>
        <p:spPr>
          <a:xfrm>
            <a:off x="0" y="4481880"/>
            <a:ext cx="11762913" cy="1206500"/>
          </a:xfrm>
          <a:prstGeom prst="roundRect">
            <a:avLst>
              <a:gd name="adj" fmla="val 10000"/>
            </a:avLst>
          </a:prstGeom>
          <a:solidFill>
            <a:srgbClr val="D4563A"/>
          </a:solidFill>
          <a:ln>
            <a:noFill/>
          </a:ln>
        </p:spPr>
        <p:txBody>
          <a:bodyPr wrap="square" lIns="72000" tIns="36000" rIns="72000" bIns="36000" anchor="ctr"/>
          <a:lstStyle/>
          <a:p>
            <a:pPr algn="ctr">
              <a:buNone/>
            </a:pPr>
            <a:r>
              <a:rPr lang="en-US" sz="3600" b="1" dirty="0">
                <a:solidFill>
                  <a:srgbClr val="FFFFFF"/>
                </a:solidFill>
              </a:rPr>
              <a:t>Memory Tiering</a:t>
            </a:r>
          </a:p>
          <a:p>
            <a:pPr algn="ctr">
              <a:buNone/>
            </a:pPr>
            <a:r>
              <a:rPr lang="en-US" dirty="0">
                <a:solidFill>
                  <a:srgbClr val="F5D0C8"/>
                </a:solidFill>
              </a:rPr>
              <a:t>Solution for memory TCO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9F0B76-67AD-93A6-1ED6-869A1AD241EF}"/>
              </a:ext>
            </a:extLst>
          </p:cNvPr>
          <p:cNvGrpSpPr/>
          <p:nvPr/>
        </p:nvGrpSpPr>
        <p:grpSpPr>
          <a:xfrm>
            <a:off x="213756" y="1156854"/>
            <a:ext cx="10893301" cy="5226528"/>
            <a:chOff x="213756" y="1156854"/>
            <a:chExt cx="10893301" cy="52265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FEC6AF-8771-9A8D-AECE-8EC058710423}"/>
                </a:ext>
              </a:extLst>
            </p:cNvPr>
            <p:cNvGrpSpPr/>
            <p:nvPr/>
          </p:nvGrpSpPr>
          <p:grpSpPr>
            <a:xfrm>
              <a:off x="7551057" y="1156854"/>
              <a:ext cx="3556000" cy="2832100"/>
              <a:chOff x="7551057" y="1156854"/>
              <a:chExt cx="3556000" cy="2832100"/>
            </a:xfrm>
          </p:grpSpPr>
          <p:sp>
            <p:nvSpPr>
              <p:cNvPr id="10" name="Stat1"/>
              <p:cNvSpPr/>
              <p:nvPr/>
            </p:nvSpPr>
            <p:spPr>
              <a:xfrm>
                <a:off x="7551057" y="1156854"/>
                <a:ext cx="3556000" cy="1397000"/>
              </a:xfrm>
              <a:prstGeom prst="roundRect">
                <a:avLst>
                  <a:gd name="adj" fmla="val 10000"/>
                </a:avLst>
              </a:prstGeom>
              <a:solidFill>
                <a:srgbClr val="2E6B8A"/>
              </a:solidFill>
              <a:ln>
                <a:noFill/>
              </a:ln>
            </p:spPr>
            <p:txBody>
              <a:bodyPr wrap="square" lIns="72000" tIns="36000" rIns="72000" bIns="36000" anchor="ctr"/>
              <a:lstStyle/>
              <a:p>
                <a:pPr algn="ctr">
                  <a:buNone/>
                </a:pPr>
                <a:r>
                  <a:rPr lang="en-US" sz="4000" b="1" dirty="0">
                    <a:solidFill>
                      <a:srgbClr val="FFFFFF"/>
                    </a:solidFill>
                  </a:rPr>
                  <a:t>50–90%</a:t>
                </a:r>
              </a:p>
              <a:p>
                <a:pPr algn="ctr">
                  <a:buNone/>
                </a:pPr>
                <a:r>
                  <a:rPr lang="en-US" sz="2000" dirty="0">
                    <a:solidFill>
                      <a:srgbClr val="C8DDE8"/>
                    </a:solidFill>
                  </a:rPr>
                  <a:t>is memory TCO</a:t>
                </a:r>
              </a:p>
            </p:txBody>
          </p:sp>
          <p:sp>
            <p:nvSpPr>
              <p:cNvPr id="11" name="Stat2"/>
              <p:cNvSpPr/>
              <p:nvPr/>
            </p:nvSpPr>
            <p:spPr>
              <a:xfrm>
                <a:off x="7551057" y="2782454"/>
                <a:ext cx="3556000" cy="1206500"/>
              </a:xfrm>
              <a:prstGeom prst="roundRect">
                <a:avLst>
                  <a:gd name="adj" fmla="val 10000"/>
                </a:avLst>
              </a:prstGeom>
              <a:solidFill>
                <a:srgbClr val="1A9B8A"/>
              </a:solidFill>
              <a:ln>
                <a:noFill/>
              </a:ln>
            </p:spPr>
            <p:txBody>
              <a:bodyPr wrap="square" lIns="72000" tIns="36000" rIns="72000" bIns="36000" anchor="ctr"/>
              <a:lstStyle/>
              <a:p>
                <a:pPr algn="ctr">
                  <a:buNone/>
                </a:pPr>
                <a:r>
                  <a:rPr lang="en-US" sz="3200" b="1" dirty="0">
                    <a:solidFill>
                      <a:srgbClr val="FFFFFF"/>
                    </a:solidFill>
                  </a:rPr>
                  <a:t>↑ TB+</a:t>
                </a:r>
              </a:p>
              <a:p>
                <a:pPr algn="ctr">
                  <a:buNone/>
                </a:pPr>
                <a:r>
                  <a:rPr lang="en-US" sz="2000" dirty="0">
                    <a:solidFill>
                      <a:srgbClr val="C8F0E8"/>
                    </a:solidFill>
                  </a:rPr>
                  <a:t>Moden Workloads</a:t>
                </a:r>
                <a:endParaRPr lang="en-US" sz="1400" dirty="0">
                  <a:solidFill>
                    <a:srgbClr val="C8F0E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D7B95C-5911-1E2A-176C-F432D4CA29BE}"/>
                </a:ext>
              </a:extLst>
            </p:cNvPr>
            <p:cNvSpPr txBox="1"/>
            <p:nvPr/>
          </p:nvSpPr>
          <p:spPr>
            <a:xfrm>
              <a:off x="213756" y="5783218"/>
              <a:ext cx="5585361" cy="600164"/>
            </a:xfrm>
            <a:prstGeom prst="rect">
              <a:avLst/>
            </a:prstGeom>
            <a:noFill/>
          </p:spPr>
          <p:txBody>
            <a:bodyPr wrap="square" lIns="137160" tIns="137160" rIns="137160" bIns="137160" rtlCol="0">
              <a:spAutoFit/>
            </a:bodyPr>
            <a:lstStyle/>
            <a:p>
              <a:r>
                <a:rPr lang="en-US" sz="1000" dirty="0"/>
                <a:t>[1]: VMware. 2024. Memory Tiering: Power Your Server Infrastructure with Memory Innovations. https://youtu.be/v9bJp8zpJ8s?t=1849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85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47659A9-6AAC-FD09-A404-77676DB659DC}"/>
              </a:ext>
            </a:extLst>
          </p:cNvPr>
          <p:cNvGrpSpPr/>
          <p:nvPr/>
        </p:nvGrpSpPr>
        <p:grpSpPr>
          <a:xfrm>
            <a:off x="44391" y="2983513"/>
            <a:ext cx="11647503" cy="1063515"/>
            <a:chOff x="44391" y="2983513"/>
            <a:chExt cx="11647503" cy="106351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D4686CE-E962-CEC7-2813-3B39F49F0A2C}"/>
                </a:ext>
              </a:extLst>
            </p:cNvPr>
            <p:cNvCxnSpPr>
              <a:cxnSpLocks/>
            </p:cNvCxnSpPr>
            <p:nvPr/>
          </p:nvCxnSpPr>
          <p:spPr>
            <a:xfrm>
              <a:off x="44391" y="2983513"/>
              <a:ext cx="11647503" cy="0"/>
            </a:xfrm>
            <a:prstGeom prst="line">
              <a:avLst/>
            </a:prstGeom>
            <a:ln w="57150">
              <a:solidFill>
                <a:schemeClr val="accent4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34282EC-AC18-B667-86D7-5EB4454CEC6F}"/>
                </a:ext>
              </a:extLst>
            </p:cNvPr>
            <p:cNvGrpSpPr/>
            <p:nvPr/>
          </p:nvGrpSpPr>
          <p:grpSpPr>
            <a:xfrm>
              <a:off x="2481943" y="3190578"/>
              <a:ext cx="7343667" cy="614890"/>
              <a:chOff x="2526332" y="3412523"/>
              <a:chExt cx="7343667" cy="49125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AE160A5-E0FE-1C56-039B-13404B972805}"/>
                  </a:ext>
                </a:extLst>
              </p:cNvPr>
              <p:cNvSpPr/>
              <p:nvPr/>
            </p:nvSpPr>
            <p:spPr>
              <a:xfrm>
                <a:off x="2526332" y="3412523"/>
                <a:ext cx="7343667" cy="491255"/>
              </a:xfrm>
              <a:prstGeom prst="roundRect">
                <a:avLst/>
              </a:prstGeom>
              <a:solidFill>
                <a:srgbClr val="004A86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				Operating System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CBD803F-7E9F-1D5F-F107-874FC8137B28}"/>
                  </a:ext>
                </a:extLst>
              </p:cNvPr>
              <p:cNvSpPr/>
              <p:nvPr/>
            </p:nvSpPr>
            <p:spPr>
              <a:xfrm>
                <a:off x="2837059" y="3516245"/>
                <a:ext cx="1946644" cy="288997"/>
              </a:xfrm>
              <a:prstGeom prst="roundRect">
                <a:avLst/>
              </a:prstGeom>
              <a:solidFill>
                <a:srgbClr val="F0F4F8"/>
              </a:solidFill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kern="0" dirty="0">
                    <a:solidFill>
                      <a:srgbClr val="333333"/>
                    </a:solidFill>
                    <a:latin typeface="+mj-lt"/>
                  </a:rPr>
                  <a:t>Page Table (PT)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390F274-D074-398D-83CE-34772A3594B6}"/>
                </a:ext>
              </a:extLst>
            </p:cNvPr>
            <p:cNvSpPr txBox="1"/>
            <p:nvPr/>
          </p:nvSpPr>
          <p:spPr>
            <a:xfrm rot="16200000">
              <a:off x="-162042" y="3436644"/>
              <a:ext cx="943769" cy="27699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Kernel</a:t>
              </a:r>
            </a:p>
          </p:txBody>
        </p:sp>
      </p:grpSp>
      <p:sp>
        <p:nvSpPr>
          <p:cNvPr id="75" name="Title 1">
            <a:extLst>
              <a:ext uri="{FF2B5EF4-FFF2-40B4-BE49-F238E27FC236}">
                <a16:creationId xmlns:a16="http://schemas.microsoft.com/office/drawing/2014/main" id="{AB2DB426-0BC3-6E12-D008-97E59137F393}"/>
              </a:ext>
            </a:extLst>
          </p:cNvPr>
          <p:cNvSpPr txBox="1">
            <a:spLocks/>
          </p:cNvSpPr>
          <p:nvPr/>
        </p:nvSpPr>
        <p:spPr>
          <a:xfrm>
            <a:off x="162485" y="94622"/>
            <a:ext cx="10909300" cy="627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None/>
            </a:pPr>
            <a:r>
              <a:rPr lang="en-US" sz="2800" b="1" dirty="0">
                <a:solidFill>
                  <a:srgbClr val="004A86"/>
                </a:solidFill>
              </a:rPr>
              <a:t>Memory Tiering on a Modern System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A5C335-FB51-095F-38D6-5483FA11EB39}"/>
              </a:ext>
            </a:extLst>
          </p:cNvPr>
          <p:cNvGrpSpPr/>
          <p:nvPr/>
        </p:nvGrpSpPr>
        <p:grpSpPr>
          <a:xfrm>
            <a:off x="3951732" y="1984235"/>
            <a:ext cx="5472970" cy="634215"/>
            <a:chOff x="4135430" y="2319261"/>
            <a:chExt cx="5472970" cy="634215"/>
          </a:xfrm>
        </p:grpSpPr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4D99E109-77B4-0174-6FF2-6D4331DB1B56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>
              <a:off x="4135430" y="2319261"/>
              <a:ext cx="1031369" cy="421136"/>
            </a:xfrm>
            <a:prstGeom prst="bentConnector3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ECC363E-3C3C-7A1D-25D3-120A2399867A}"/>
                </a:ext>
              </a:extLst>
            </p:cNvPr>
            <p:cNvSpPr/>
            <p:nvPr/>
          </p:nvSpPr>
          <p:spPr>
            <a:xfrm>
              <a:off x="5166799" y="2527318"/>
              <a:ext cx="4441601" cy="426158"/>
            </a:xfrm>
            <a:prstGeom prst="rect">
              <a:avLst/>
            </a:prstGeom>
            <a:ln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Data placement decision policies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0A2BDE-134D-DCCA-10D9-5C17E67275B9}"/>
              </a:ext>
            </a:extLst>
          </p:cNvPr>
          <p:cNvGrpSpPr/>
          <p:nvPr/>
        </p:nvGrpSpPr>
        <p:grpSpPr>
          <a:xfrm>
            <a:off x="3498618" y="5377991"/>
            <a:ext cx="7609904" cy="869483"/>
            <a:chOff x="2264659" y="5212141"/>
            <a:chExt cx="7609904" cy="869483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3619F08E-4A2B-E6F0-A1D8-86D390F60AAC}"/>
                </a:ext>
              </a:extLst>
            </p:cNvPr>
            <p:cNvSpPr/>
            <p:nvPr/>
          </p:nvSpPr>
          <p:spPr>
            <a:xfrm>
              <a:off x="2264659" y="5230397"/>
              <a:ext cx="2149268" cy="851227"/>
            </a:xfrm>
            <a:prstGeom prst="wedgeRoundRectCallout">
              <a:avLst>
                <a:gd name="adj1" fmla="val 44476"/>
                <a:gd name="adj2" fmla="val -124916"/>
                <a:gd name="adj3" fmla="val 16667"/>
              </a:avLst>
            </a:prstGeom>
            <a:solidFill>
              <a:srgbClr val="FFF3E0"/>
            </a:solidFill>
            <a:ln w="12700">
              <a:solidFill>
                <a:srgbClr val="E96115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 algn="ctr"/>
              <a:r>
                <a:rPr lang="en-US" dirty="0">
                  <a:solidFill>
                    <a:srgbClr val="333333"/>
                  </a:solidFill>
                </a:rPr>
                <a:t>High Cost</a:t>
              </a:r>
            </a:p>
            <a:p>
              <a:pPr algn="ctr"/>
              <a:r>
                <a:rPr lang="en-US" dirty="0">
                  <a:solidFill>
                    <a:srgbClr val="333333"/>
                  </a:solidFill>
                </a:rPr>
                <a:t>Low Latency</a:t>
              </a:r>
            </a:p>
            <a:p>
              <a:pPr algn="ctr"/>
              <a:r>
                <a:rPr lang="en-US" dirty="0">
                  <a:solidFill>
                    <a:srgbClr val="333333"/>
                  </a:solidFill>
                </a:rPr>
                <a:t>Low Capacity</a:t>
              </a:r>
            </a:p>
          </p:txBody>
        </p:sp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6B0D7494-6E46-A166-703C-6D8C8ADA41B0}"/>
                </a:ext>
              </a:extLst>
            </p:cNvPr>
            <p:cNvSpPr/>
            <p:nvPr/>
          </p:nvSpPr>
          <p:spPr>
            <a:xfrm>
              <a:off x="7725295" y="5212141"/>
              <a:ext cx="2149268" cy="851227"/>
            </a:xfrm>
            <a:prstGeom prst="wedgeRoundRectCallout">
              <a:avLst>
                <a:gd name="adj1" fmla="val -61762"/>
                <a:gd name="adj2" fmla="val -134571"/>
                <a:gd name="adj3" fmla="val 16667"/>
              </a:avLst>
            </a:prstGeom>
            <a:solidFill>
              <a:srgbClr val="E0F7FA"/>
            </a:solidFill>
            <a:ln w="12700">
              <a:solidFill>
                <a:srgbClr val="00C7FD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 algn="ctr"/>
              <a:r>
                <a:rPr lang="en-US" dirty="0">
                  <a:solidFill>
                    <a:srgbClr val="333333"/>
                  </a:solidFill>
                </a:rPr>
                <a:t>Low Cost</a:t>
              </a:r>
            </a:p>
            <a:p>
              <a:pPr algn="ctr"/>
              <a:r>
                <a:rPr lang="en-US" dirty="0">
                  <a:solidFill>
                    <a:srgbClr val="333333"/>
                  </a:solidFill>
                </a:rPr>
                <a:t>High Latency</a:t>
              </a:r>
            </a:p>
            <a:p>
              <a:pPr algn="ctr"/>
              <a:r>
                <a:rPr lang="en-US" dirty="0">
                  <a:solidFill>
                    <a:srgbClr val="333333"/>
                  </a:solidFill>
                </a:rPr>
                <a:t>High Capacity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99CDA3-3F93-B347-9DC2-6FED4C66A11F}"/>
              </a:ext>
            </a:extLst>
          </p:cNvPr>
          <p:cNvGrpSpPr/>
          <p:nvPr/>
        </p:nvGrpSpPr>
        <p:grpSpPr>
          <a:xfrm>
            <a:off x="5647886" y="5338227"/>
            <a:ext cx="3311368" cy="553998"/>
            <a:chOff x="5647886" y="5009750"/>
            <a:chExt cx="3311368" cy="55399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B2767B3-ABDA-C0D1-72CC-4E6B86B35A2B}"/>
                </a:ext>
              </a:extLst>
            </p:cNvPr>
            <p:cNvCxnSpPr>
              <a:stCxn id="22" idx="3"/>
              <a:endCxn id="23" idx="1"/>
            </p:cNvCxnSpPr>
            <p:nvPr/>
          </p:nvCxnSpPr>
          <p:spPr>
            <a:xfrm flipV="1">
              <a:off x="5647886" y="5466250"/>
              <a:ext cx="3311368" cy="18256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C0CB1B-7113-A4B0-6763-B62B2E49717D}"/>
                </a:ext>
              </a:extLst>
            </p:cNvPr>
            <p:cNvSpPr txBox="1"/>
            <p:nvPr/>
          </p:nvSpPr>
          <p:spPr>
            <a:xfrm>
              <a:off x="6628878" y="5009750"/>
              <a:ext cx="1533547" cy="553998"/>
            </a:xfrm>
            <a:prstGeom prst="rect">
              <a:avLst/>
            </a:prstGeom>
            <a:noFill/>
          </p:spPr>
          <p:txBody>
            <a:bodyPr wrap="square" lIns="137160" tIns="137160" rIns="137160" bIns="137160" rtlCol="0">
              <a:spAutoFit/>
            </a:bodyPr>
            <a:lstStyle/>
            <a:p>
              <a:pPr algn="l"/>
              <a:r>
                <a:rPr lang="en-US" dirty="0"/>
                <a:t>Large Gap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359944F-4AD1-1842-630C-865CA6E46EDD}"/>
              </a:ext>
            </a:extLst>
          </p:cNvPr>
          <p:cNvGrpSpPr/>
          <p:nvPr/>
        </p:nvGrpSpPr>
        <p:grpSpPr>
          <a:xfrm>
            <a:off x="199731" y="1050503"/>
            <a:ext cx="9237220" cy="1476390"/>
            <a:chOff x="199731" y="1050503"/>
            <a:chExt cx="9237220" cy="147639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2487053-D6E4-17F3-06CB-ACA89315803B}"/>
                </a:ext>
              </a:extLst>
            </p:cNvPr>
            <p:cNvGrpSpPr/>
            <p:nvPr/>
          </p:nvGrpSpPr>
          <p:grpSpPr>
            <a:xfrm>
              <a:off x="4995350" y="1050503"/>
              <a:ext cx="4441601" cy="1056759"/>
              <a:chOff x="4995350" y="1050503"/>
              <a:chExt cx="4441601" cy="1056759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FB24ED8-8518-53CB-3B1D-6AEB4707B5E4}"/>
                  </a:ext>
                </a:extLst>
              </p:cNvPr>
              <p:cNvGrpSpPr/>
              <p:nvPr/>
            </p:nvGrpSpPr>
            <p:grpSpPr>
              <a:xfrm>
                <a:off x="4995350" y="1050503"/>
                <a:ext cx="4441601" cy="1056759"/>
                <a:chOff x="5179048" y="1385529"/>
                <a:chExt cx="4441601" cy="1056759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AB2739A-1530-E418-5186-67CAEF9B0390}"/>
                    </a:ext>
                  </a:extLst>
                </p:cNvPr>
                <p:cNvSpPr/>
                <p:nvPr/>
              </p:nvSpPr>
              <p:spPr>
                <a:xfrm>
                  <a:off x="5705489" y="1564670"/>
                  <a:ext cx="1041096" cy="746858"/>
                </a:xfrm>
                <a:prstGeom prst="rect">
                  <a:avLst/>
                </a:prstGeom>
                <a:solidFill>
                  <a:srgbClr val="E0EEF8"/>
                </a:solidFill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solidFill>
                        <a:srgbClr val="004A86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Native app 1</a:t>
                  </a:r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2311C0B0-BC3A-3AF0-CC54-36FDE333D78E}"/>
                    </a:ext>
                  </a:extLst>
                </p:cNvPr>
                <p:cNvGrpSpPr/>
                <p:nvPr/>
              </p:nvGrpSpPr>
              <p:grpSpPr>
                <a:xfrm>
                  <a:off x="8109645" y="1499010"/>
                  <a:ext cx="1362035" cy="884025"/>
                  <a:chOff x="8771078" y="1812474"/>
                  <a:chExt cx="1362035" cy="1157200"/>
                </a:xfrm>
              </p:grpSpPr>
              <p:sp>
                <p:nvSpPr>
                  <p:cNvPr id="2" name="Rectangle: Rounded Corners 1">
                    <a:extLst>
                      <a:ext uri="{FF2B5EF4-FFF2-40B4-BE49-F238E27FC236}">
                        <a16:creationId xmlns:a16="http://schemas.microsoft.com/office/drawing/2014/main" id="{4213AF59-4288-444B-AAD2-C150702A7383}"/>
                      </a:ext>
                    </a:extLst>
                  </p:cNvPr>
                  <p:cNvSpPr/>
                  <p:nvPr/>
                </p:nvSpPr>
                <p:spPr>
                  <a:xfrm>
                    <a:off x="8771078" y="1812474"/>
                    <a:ext cx="1362035" cy="1119294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15202A70-292D-0B19-2FB0-D26196E0D202}"/>
                      </a:ext>
                    </a:extLst>
                  </p:cNvPr>
                  <p:cNvSpPr/>
                  <p:nvPr/>
                </p:nvSpPr>
                <p:spPr>
                  <a:xfrm>
                    <a:off x="8980759" y="1959120"/>
                    <a:ext cx="920332" cy="330124"/>
                  </a:xfrm>
                  <a:prstGeom prst="rect">
                    <a:avLst/>
                  </a:prstGeom>
                  <a:solidFill>
                    <a:srgbClr val="E0EEF8"/>
                  </a:solidFill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solidFill>
                          <a:srgbClr val="004A86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App</a:t>
                    </a:r>
                  </a:p>
                </p:txBody>
              </p:sp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C946A8F6-163D-4EB6-6F2C-4C920CC5546F}"/>
                      </a:ext>
                    </a:extLst>
                  </p:cNvPr>
                  <p:cNvSpPr txBox="1"/>
                  <p:nvPr/>
                </p:nvSpPr>
                <p:spPr>
                  <a:xfrm>
                    <a:off x="9196450" y="2486213"/>
                    <a:ext cx="704641" cy="4834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VM</a:t>
                    </a:r>
                    <a:endParaRPr lang="en-IN" dirty="0"/>
                  </a:p>
                </p:txBody>
              </p:sp>
            </p:grp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33F35CAF-26F8-CA15-37BC-4C6E48099CD1}"/>
                    </a:ext>
                  </a:extLst>
                </p:cNvPr>
                <p:cNvSpPr/>
                <p:nvPr/>
              </p:nvSpPr>
              <p:spPr>
                <a:xfrm>
                  <a:off x="5179048" y="1385529"/>
                  <a:ext cx="4441601" cy="1056759"/>
                </a:xfrm>
                <a:prstGeom prst="roundRect">
                  <a:avLst/>
                </a:prstGeom>
                <a:noFill/>
                <a:ln w="19050"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4E3C8B-48E4-E438-0196-1CB44F98E811}"/>
                  </a:ext>
                </a:extLst>
              </p:cNvPr>
              <p:cNvSpPr/>
              <p:nvPr/>
            </p:nvSpPr>
            <p:spPr>
              <a:xfrm>
                <a:off x="6713541" y="1219440"/>
                <a:ext cx="1041096" cy="746858"/>
              </a:xfrm>
              <a:prstGeom prst="rect">
                <a:avLst/>
              </a:prstGeom>
              <a:solidFill>
                <a:srgbClr val="E0EEF8"/>
              </a:solidFill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solidFill>
                      <a:srgbClr val="004A8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Native app 2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D54790-029E-3150-4342-B2F8B41173A4}"/>
                </a:ext>
              </a:extLst>
            </p:cNvPr>
            <p:cNvSpPr txBox="1"/>
            <p:nvPr/>
          </p:nvSpPr>
          <p:spPr>
            <a:xfrm rot="16200000">
              <a:off x="-352499" y="1697661"/>
              <a:ext cx="1381462" cy="277001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Userspace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AB8D78-D9D8-6EC4-5BCD-FA3EFC62852C}"/>
              </a:ext>
            </a:extLst>
          </p:cNvPr>
          <p:cNvGrpSpPr/>
          <p:nvPr/>
        </p:nvGrpSpPr>
        <p:grpSpPr>
          <a:xfrm>
            <a:off x="19234" y="4079317"/>
            <a:ext cx="11647503" cy="1633254"/>
            <a:chOff x="19234" y="4079317"/>
            <a:chExt cx="11647503" cy="163325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BECAD42-7705-D850-33BF-5429314844D5}"/>
                </a:ext>
              </a:extLst>
            </p:cNvPr>
            <p:cNvCxnSpPr>
              <a:cxnSpLocks/>
            </p:cNvCxnSpPr>
            <p:nvPr/>
          </p:nvCxnSpPr>
          <p:spPr>
            <a:xfrm>
              <a:off x="19234" y="4079317"/>
              <a:ext cx="11647503" cy="0"/>
            </a:xfrm>
            <a:prstGeom prst="line">
              <a:avLst/>
            </a:prstGeom>
            <a:ln w="57150">
              <a:solidFill>
                <a:schemeClr val="accent4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E186A58-BD8D-606B-393D-6DAD84156E62}"/>
                </a:ext>
              </a:extLst>
            </p:cNvPr>
            <p:cNvGrpSpPr/>
            <p:nvPr/>
          </p:nvGrpSpPr>
          <p:grpSpPr>
            <a:xfrm>
              <a:off x="162485" y="4239817"/>
              <a:ext cx="9629584" cy="1472754"/>
              <a:chOff x="162485" y="4239817"/>
              <a:chExt cx="9629584" cy="147275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9BB4F44-F5FA-DE06-A8D1-0D59AE20AE84}"/>
                  </a:ext>
                </a:extLst>
              </p:cNvPr>
              <p:cNvGrpSpPr/>
              <p:nvPr/>
            </p:nvGrpSpPr>
            <p:grpSpPr>
              <a:xfrm>
                <a:off x="1562469" y="4239817"/>
                <a:ext cx="8229600" cy="704896"/>
                <a:chOff x="1562469" y="4239817"/>
                <a:chExt cx="8229600" cy="704896"/>
              </a:xfrm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9E29F4D7-B2AF-8270-4CC9-6283D2D6025E}"/>
                    </a:ext>
                  </a:extLst>
                </p:cNvPr>
                <p:cNvSpPr/>
                <p:nvPr/>
              </p:nvSpPr>
              <p:spPr>
                <a:xfrm>
                  <a:off x="1562469" y="4239817"/>
                  <a:ext cx="8229600" cy="704896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AF50C59D-4639-B1B5-FDEE-3DC01CF020AE}"/>
                    </a:ext>
                  </a:extLst>
                </p:cNvPr>
                <p:cNvSpPr/>
                <p:nvPr/>
              </p:nvSpPr>
              <p:spPr>
                <a:xfrm>
                  <a:off x="4739314" y="4369868"/>
                  <a:ext cx="2208882" cy="363096"/>
                </a:xfrm>
                <a:prstGeom prst="roundRect">
                  <a:avLst/>
                </a:prstGeom>
                <a:solidFill>
                  <a:srgbClr val="E96115"/>
                </a:solidFill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i="0" u="none" strike="noStrike" kern="0" cap="none" spc="0" normalizeH="0" baseline="0" noProof="0" dirty="0"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Hot Memory Tier</a:t>
                  </a:r>
                </a:p>
              </p:txBody>
            </p: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EE8EDB0C-DAD0-AD3D-E320-F819CD9C4C2E}"/>
                    </a:ext>
                  </a:extLst>
                </p:cNvPr>
                <p:cNvSpPr/>
                <p:nvPr/>
              </p:nvSpPr>
              <p:spPr>
                <a:xfrm>
                  <a:off x="7225028" y="4401504"/>
                  <a:ext cx="2288205" cy="353889"/>
                </a:xfrm>
                <a:prstGeom prst="roundRect">
                  <a:avLst/>
                </a:prstGeom>
                <a:solidFill>
                  <a:srgbClr val="00C7FD"/>
                </a:solidFill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Cold Memory Tier</a:t>
                  </a:r>
                </a:p>
              </p:txBody>
            </p:sp>
            <p:pic>
              <p:nvPicPr>
                <p:cNvPr id="28" name="Graphic 27" descr="Abacus with solid fill">
                  <a:extLst>
                    <a:ext uri="{FF2B5EF4-FFF2-40B4-BE49-F238E27FC236}">
                      <a16:creationId xmlns:a16="http://schemas.microsoft.com/office/drawing/2014/main" id="{01C10B11-14D4-3509-C471-84C45488FB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0557" y="4302856"/>
                  <a:ext cx="626884" cy="626884"/>
                </a:xfrm>
                <a:prstGeom prst="rect">
                  <a:avLst/>
                </a:prstGeom>
              </p:spPr>
            </p:pic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84C47667-CC40-3DFE-FCA0-15F37D8360E3}"/>
                    </a:ext>
                  </a:extLst>
                </p:cNvPr>
                <p:cNvSpPr/>
                <p:nvPr/>
              </p:nvSpPr>
              <p:spPr>
                <a:xfrm>
                  <a:off x="2280098" y="4302856"/>
                  <a:ext cx="1946644" cy="626884"/>
                </a:xfrm>
                <a:prstGeom prst="roundRect">
                  <a:avLst/>
                </a:prstGeom>
                <a:solidFill>
                  <a:schemeClr val="bg1"/>
                </a:solidFill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kern="0" dirty="0">
                      <a:solidFill>
                        <a:srgbClr val="333333"/>
                      </a:solidFill>
                      <a:latin typeface="+mj-lt"/>
                    </a:rPr>
                    <a:t>Hardware Counters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F4678C-B48A-94E2-DD8B-D2D94841412A}"/>
                  </a:ext>
                </a:extLst>
              </p:cNvPr>
              <p:cNvSpPr txBox="1"/>
              <p:nvPr/>
            </p:nvSpPr>
            <p:spPr>
              <a:xfrm rot="16200000">
                <a:off x="-403873" y="4869214"/>
                <a:ext cx="1409715" cy="276999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/>
                  <a:t>Hardware</a:t>
                </a: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FAD9124-E5BB-83C8-BBC4-A0967C8EC1DA}"/>
              </a:ext>
            </a:extLst>
          </p:cNvPr>
          <p:cNvGrpSpPr/>
          <p:nvPr/>
        </p:nvGrpSpPr>
        <p:grpSpPr>
          <a:xfrm>
            <a:off x="1389943" y="865756"/>
            <a:ext cx="3561246" cy="3405580"/>
            <a:chOff x="1389943" y="865756"/>
            <a:chExt cx="3561246" cy="340558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81F69A6-6555-E17C-8363-FAAD6B17F2E8}"/>
                </a:ext>
              </a:extLst>
            </p:cNvPr>
            <p:cNvGrpSpPr/>
            <p:nvPr/>
          </p:nvGrpSpPr>
          <p:grpSpPr>
            <a:xfrm>
              <a:off x="1389943" y="865756"/>
              <a:ext cx="3561246" cy="2303206"/>
              <a:chOff x="1389943" y="865756"/>
              <a:chExt cx="3561246" cy="230320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83817C-946F-AB80-D325-B33ABD5BC1C1}"/>
                  </a:ext>
                </a:extLst>
              </p:cNvPr>
              <p:cNvGrpSpPr/>
              <p:nvPr/>
            </p:nvGrpSpPr>
            <p:grpSpPr>
              <a:xfrm>
                <a:off x="1389943" y="1603922"/>
                <a:ext cx="2553694" cy="1565040"/>
                <a:chOff x="1642495" y="1938948"/>
                <a:chExt cx="2484839" cy="1565040"/>
              </a:xfrm>
            </p:grpSpPr>
            <p:sp>
              <p:nvSpPr>
                <p:cNvPr id="57" name="Arrow: Down 56">
                  <a:extLst>
                    <a:ext uri="{FF2B5EF4-FFF2-40B4-BE49-F238E27FC236}">
                      <a16:creationId xmlns:a16="http://schemas.microsoft.com/office/drawing/2014/main" id="{6031B2BD-765A-A8D6-2C3F-9B5B352752C6}"/>
                    </a:ext>
                  </a:extLst>
                </p:cNvPr>
                <p:cNvSpPr/>
                <p:nvPr/>
              </p:nvSpPr>
              <p:spPr>
                <a:xfrm rot="10800000">
                  <a:off x="3447090" y="2616197"/>
                  <a:ext cx="381699" cy="887791"/>
                </a:xfrm>
                <a:prstGeom prst="downArrow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2902771-38DD-2773-CD3A-B71B7CA3C51B}"/>
                    </a:ext>
                  </a:extLst>
                </p:cNvPr>
                <p:cNvSpPr txBox="1"/>
                <p:nvPr/>
              </p:nvSpPr>
              <p:spPr>
                <a:xfrm>
                  <a:off x="1642495" y="1938948"/>
                  <a:ext cx="1197182" cy="1169551"/>
                </a:xfrm>
                <a:prstGeom prst="rect">
                  <a:avLst/>
                </a:prstGeom>
                <a:solidFill>
                  <a:srgbClr val="E0EEF8"/>
                </a:solidFill>
                <a:ln w="9525">
                  <a:solidFill>
                    <a:srgbClr val="0068B5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285750" marR="0" lvl="0" indent="-2857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</a:rPr>
                    <a:t>Intel PEBS</a:t>
                  </a:r>
                </a:p>
                <a:p>
                  <a:pPr marL="285750" marR="0" lvl="0" indent="-2857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</a:rPr>
                    <a:t>DAMON</a:t>
                  </a:r>
                </a:p>
                <a:p>
                  <a:pPr marL="285750" marR="0" lvl="0" indent="-2857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</a:rPr>
                    <a:t>PT-Based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5F6821C8-0EFC-5C9E-A6C1-B6DD0998980F}"/>
                    </a:ext>
                  </a:extLst>
                </p:cNvPr>
                <p:cNvSpPr/>
                <p:nvPr/>
              </p:nvSpPr>
              <p:spPr>
                <a:xfrm>
                  <a:off x="2847773" y="2062438"/>
                  <a:ext cx="1279561" cy="525731"/>
                </a:xfrm>
                <a:prstGeom prst="rect">
                  <a:avLst/>
                </a:prstGeom>
                <a:solidFill>
                  <a:srgbClr val="0068B5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Telemetry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A0F6C80-F378-F719-EBCE-36E39982460B}"/>
                  </a:ext>
                </a:extLst>
              </p:cNvPr>
              <p:cNvGrpSpPr/>
              <p:nvPr/>
            </p:nvGrpSpPr>
            <p:grpSpPr>
              <a:xfrm>
                <a:off x="3356318" y="865756"/>
                <a:ext cx="1594871" cy="830997"/>
                <a:chOff x="3409585" y="1300771"/>
                <a:chExt cx="1594871" cy="830997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E714F90-B40C-0038-B277-6FBF01823DAB}"/>
                    </a:ext>
                  </a:extLst>
                </p:cNvPr>
                <p:cNvSpPr txBox="1"/>
                <p:nvPr/>
              </p:nvSpPr>
              <p:spPr>
                <a:xfrm>
                  <a:off x="3774100" y="1300771"/>
                  <a:ext cx="1230356" cy="830997"/>
                </a:xfrm>
                <a:prstGeom prst="rect">
                  <a:avLst/>
                </a:prstGeom>
                <a:noFill/>
              </p:spPr>
              <p:txBody>
                <a:bodyPr wrap="square" lIns="137160" tIns="137160" rIns="137160" bIns="137160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0068B5"/>
                      </a:solidFill>
                    </a:rPr>
                    <a:t>Access</a:t>
                  </a:r>
                </a:p>
                <a:p>
                  <a:pPr algn="ctr"/>
                  <a:r>
                    <a:rPr lang="en-US" dirty="0">
                      <a:solidFill>
                        <a:srgbClr val="0068B5"/>
                      </a:solidFill>
                    </a:rPr>
                    <a:t>Profile</a:t>
                  </a:r>
                </a:p>
              </p:txBody>
            </p:sp>
            <p:pic>
              <p:nvPicPr>
                <p:cNvPr id="25" name="Graphic 24" descr="Clipboard Checked with solid fill">
                  <a:extLst>
                    <a:ext uri="{FF2B5EF4-FFF2-40B4-BE49-F238E27FC236}">
                      <a16:creationId xmlns:a16="http://schemas.microsoft.com/office/drawing/2014/main" id="{6C80A110-EEB6-3375-B327-F1957A03F1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09585" y="1381075"/>
                  <a:ext cx="627900" cy="627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8B649589-922F-A5E1-6BF3-7E0DEEDC0AA3}"/>
                </a:ext>
              </a:extLst>
            </p:cNvPr>
            <p:cNvSpPr/>
            <p:nvPr/>
          </p:nvSpPr>
          <p:spPr>
            <a:xfrm rot="10800000">
              <a:off x="3277992" y="3709647"/>
              <a:ext cx="392276" cy="561689"/>
            </a:xfrm>
            <a:prstGeom prst="downArrow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B4F49BE-4187-CE48-D8EC-9700F1380553}"/>
              </a:ext>
            </a:extLst>
          </p:cNvPr>
          <p:cNvGrpSpPr/>
          <p:nvPr/>
        </p:nvGrpSpPr>
        <p:grpSpPr>
          <a:xfrm>
            <a:off x="7216150" y="2686025"/>
            <a:ext cx="1677042" cy="1542821"/>
            <a:chOff x="7216150" y="2686025"/>
            <a:chExt cx="1677042" cy="1542821"/>
          </a:xfrm>
        </p:grpSpPr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57C54D7C-802E-7CF2-248E-E681AD743E3B}"/>
                </a:ext>
              </a:extLst>
            </p:cNvPr>
            <p:cNvSpPr/>
            <p:nvPr/>
          </p:nvSpPr>
          <p:spPr>
            <a:xfrm rot="5400000">
              <a:off x="8431265" y="2761750"/>
              <a:ext cx="537652" cy="386202"/>
            </a:xfrm>
            <a:prstGeom prst="rightArrow">
              <a:avLst/>
            </a:prstGeom>
            <a:solidFill>
              <a:srgbClr val="0068B5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62DE0067-94CE-B857-1285-F15668505257}"/>
                </a:ext>
              </a:extLst>
            </p:cNvPr>
            <p:cNvSpPr/>
            <p:nvPr/>
          </p:nvSpPr>
          <p:spPr>
            <a:xfrm rot="5400000">
              <a:off x="7140425" y="3766919"/>
              <a:ext cx="537652" cy="386202"/>
            </a:xfrm>
            <a:prstGeom prst="rightArrow">
              <a:avLst/>
            </a:prstGeom>
            <a:solidFill>
              <a:srgbClr val="0068B5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27236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AB91-3142-DCD6-A98E-806D5755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Limitations of Current Tiering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D3DD3-1BE4-9670-51A5-619AA48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13" y="3117156"/>
            <a:ext cx="10911840" cy="17273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D4563A"/>
                </a:solidFill>
              </a:rPr>
              <a:t>❶ Limited cold data (20–30%)</a:t>
            </a:r>
            <a:r>
              <a:rPr lang="en-US" sz="2400" dirty="0"/>
              <a:t>  → limited TCO savings potential</a:t>
            </a:r>
          </a:p>
          <a:p>
            <a:pPr>
              <a:buNone/>
            </a:pPr>
            <a:r>
              <a:rPr lang="en-US" sz="2400" b="1" dirty="0">
                <a:solidFill>
                  <a:srgbClr val="D4563A"/>
                </a:solidFill>
              </a:rPr>
              <a:t>❷ Aggressive placement of Warm Data results in unacceptable penalty</a:t>
            </a:r>
            <a:endParaRPr lang="en-US" sz="2400" dirty="0"/>
          </a:p>
          <a:p>
            <a:pPr>
              <a:buNone/>
            </a:pPr>
            <a:r>
              <a:rPr lang="en-US" sz="2400" b="1" dirty="0">
                <a:solidFill>
                  <a:srgbClr val="D4563A"/>
                </a:solidFill>
              </a:rPr>
              <a:t>❸ Warm pages (50–60%) left on the table</a:t>
            </a:r>
            <a:r>
              <a:rPr lang="en-US" sz="2400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F21297-5C91-07F0-EFB9-CFD84B352BFF}"/>
              </a:ext>
            </a:extLst>
          </p:cNvPr>
          <p:cNvGrpSpPr/>
          <p:nvPr/>
        </p:nvGrpSpPr>
        <p:grpSpPr>
          <a:xfrm>
            <a:off x="640080" y="1333841"/>
            <a:ext cx="10033000" cy="1503680"/>
            <a:chOff x="640080" y="1333841"/>
            <a:chExt cx="10033000" cy="1503680"/>
          </a:xfrm>
        </p:grpSpPr>
        <p:sp>
          <p:nvSpPr>
            <p:cNvPr id="20" name="BarTitle"/>
            <p:cNvSpPr/>
            <p:nvPr/>
          </p:nvSpPr>
          <p:spPr>
            <a:xfrm>
              <a:off x="640080" y="1333841"/>
              <a:ext cx="10033000" cy="33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r>
                <a:rPr lang="en-US" b="1" dirty="0">
                  <a:solidFill>
                    <a:srgbClr val="1B2A4A"/>
                  </a:solidFill>
                </a:rPr>
                <a:t>Typical Data Center Memory Access Profile [2]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DC530B-3818-0391-1835-3FEB9966DFC0}"/>
                </a:ext>
              </a:extLst>
            </p:cNvPr>
            <p:cNvGrpSpPr/>
            <p:nvPr/>
          </p:nvGrpSpPr>
          <p:grpSpPr>
            <a:xfrm>
              <a:off x="1024081" y="1999321"/>
              <a:ext cx="1511300" cy="838200"/>
              <a:chOff x="703448" y="3918197"/>
              <a:chExt cx="1511300" cy="838200"/>
            </a:xfrm>
          </p:grpSpPr>
          <p:sp>
            <p:nvSpPr>
              <p:cNvPr id="21" name="HotBar"/>
              <p:cNvSpPr/>
              <p:nvPr/>
            </p:nvSpPr>
            <p:spPr>
              <a:xfrm>
                <a:off x="703448" y="3918197"/>
                <a:ext cx="1511300" cy="508000"/>
              </a:xfrm>
              <a:prstGeom prst="rect">
                <a:avLst/>
              </a:prstGeom>
              <a:solidFill>
                <a:srgbClr val="B5432E"/>
              </a:solidFill>
              <a:ln>
                <a:noFill/>
              </a:ln>
            </p:spPr>
            <p:txBody>
              <a:bodyPr wrap="square" lIns="36000" tIns="0" rIns="36000" bIns="0" anchor="ctr"/>
              <a:lstStyle/>
              <a:p>
                <a:pPr algn="ctr">
                  <a:buNone/>
                </a:pPr>
                <a:r>
                  <a:rPr lang="en-US" sz="1400" b="1" dirty="0">
                    <a:solidFill>
                      <a:srgbClr val="FFFFFF"/>
                    </a:solidFill>
                  </a:rPr>
                  <a:t>Hot</a:t>
                </a:r>
              </a:p>
            </p:txBody>
          </p:sp>
          <p:sp>
            <p:nvSpPr>
              <p:cNvPr id="24" name="HotLbl"/>
              <p:cNvSpPr/>
              <p:nvPr/>
            </p:nvSpPr>
            <p:spPr>
              <a:xfrm>
                <a:off x="703448" y="4476997"/>
                <a:ext cx="1511300" cy="27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D4563A"/>
                    </a:solidFill>
                  </a:rPr>
                  <a:t>10–20%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BB2B17-AC34-A895-FA31-67B4CDF78EA7}"/>
              </a:ext>
            </a:extLst>
          </p:cNvPr>
          <p:cNvGrpSpPr/>
          <p:nvPr/>
        </p:nvGrpSpPr>
        <p:grpSpPr>
          <a:xfrm>
            <a:off x="2535381" y="1999321"/>
            <a:ext cx="6019800" cy="838200"/>
            <a:chOff x="2214748" y="3918197"/>
            <a:chExt cx="6019800" cy="838200"/>
          </a:xfrm>
        </p:grpSpPr>
        <p:sp>
          <p:nvSpPr>
            <p:cNvPr id="22" name="WarmBar"/>
            <p:cNvSpPr/>
            <p:nvPr/>
          </p:nvSpPr>
          <p:spPr>
            <a:xfrm>
              <a:off x="2214748" y="3918197"/>
              <a:ext cx="6019800" cy="508000"/>
            </a:xfrm>
            <a:prstGeom prst="rect">
              <a:avLst/>
            </a:prstGeom>
            <a:solidFill>
              <a:srgbClr val="E8A838"/>
            </a:solidFill>
            <a:ln>
              <a:noFill/>
            </a:ln>
          </p:spPr>
          <p:txBody>
            <a:bodyPr wrap="square" lIns="36000" tIns="0" rIns="36000" bIns="0" anchor="ctr"/>
            <a:lstStyle/>
            <a:p>
              <a:pPr algn="ctr">
                <a:buNone/>
              </a:pPr>
              <a:r>
                <a:rPr lang="en-US" sz="1400" b="1" dirty="0">
                  <a:solidFill>
                    <a:srgbClr val="1B2A4A"/>
                  </a:solidFill>
                </a:rPr>
                <a:t>Warm (50–60%)</a:t>
              </a:r>
            </a:p>
          </p:txBody>
        </p:sp>
        <p:sp>
          <p:nvSpPr>
            <p:cNvPr id="25" name="WarmLbl"/>
            <p:cNvSpPr/>
            <p:nvPr/>
          </p:nvSpPr>
          <p:spPr>
            <a:xfrm>
              <a:off x="2214748" y="4476997"/>
              <a:ext cx="6019800" cy="27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 algn="ctr">
                <a:buNone/>
              </a:pPr>
              <a:r>
                <a:rPr lang="en-US" sz="1600" dirty="0">
                  <a:solidFill>
                    <a:srgbClr val="E8A838"/>
                  </a:solidFill>
                </a:rPr>
                <a:t>Untapped opportunity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80B175-5521-64F6-76F4-53D13333E60C}"/>
              </a:ext>
            </a:extLst>
          </p:cNvPr>
          <p:cNvGrpSpPr/>
          <p:nvPr/>
        </p:nvGrpSpPr>
        <p:grpSpPr>
          <a:xfrm>
            <a:off x="8555181" y="1999321"/>
            <a:ext cx="2501900" cy="1002146"/>
            <a:chOff x="8234548" y="3918197"/>
            <a:chExt cx="2501900" cy="1002146"/>
          </a:xfrm>
        </p:grpSpPr>
        <p:sp>
          <p:nvSpPr>
            <p:cNvPr id="23" name="ColdBar"/>
            <p:cNvSpPr/>
            <p:nvPr/>
          </p:nvSpPr>
          <p:spPr>
            <a:xfrm>
              <a:off x="8234548" y="3918197"/>
              <a:ext cx="2501900" cy="508000"/>
            </a:xfrm>
            <a:prstGeom prst="rect">
              <a:avLst/>
            </a:prstGeom>
            <a:solidFill>
              <a:srgbClr val="2E6B8A"/>
            </a:solidFill>
            <a:ln>
              <a:noFill/>
            </a:ln>
          </p:spPr>
          <p:txBody>
            <a:bodyPr wrap="square" lIns="36000" tIns="0" rIns="36000" bIns="0" anchor="ctr"/>
            <a:lstStyle/>
            <a:p>
              <a:pPr algn="ctr">
                <a:buNone/>
              </a:pPr>
              <a:r>
                <a:rPr lang="en-US" sz="1400" b="1" dirty="0">
                  <a:solidFill>
                    <a:srgbClr val="FFFFFF"/>
                  </a:solidFill>
                </a:rPr>
                <a:t>Cold</a:t>
              </a:r>
            </a:p>
          </p:txBody>
        </p:sp>
        <p:sp>
          <p:nvSpPr>
            <p:cNvPr id="26" name="ColdLbl"/>
            <p:cNvSpPr/>
            <p:nvPr/>
          </p:nvSpPr>
          <p:spPr>
            <a:xfrm>
              <a:off x="8234548" y="4476997"/>
              <a:ext cx="2501900" cy="4433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 algn="ctr">
                <a:buNone/>
              </a:pPr>
              <a:r>
                <a:rPr lang="en-US" sz="1600" dirty="0">
                  <a:solidFill>
                    <a:srgbClr val="2E6B8A"/>
                  </a:solidFill>
                </a:rPr>
                <a:t>20–30%</a:t>
              </a:r>
            </a:p>
            <a:p>
              <a:pPr algn="ctr"/>
              <a:r>
                <a:rPr lang="en-US" sz="1600" i="1" dirty="0">
                  <a:solidFill>
                    <a:srgbClr val="2E6B8A"/>
                  </a:solidFill>
                </a:rPr>
                <a:t>Tiered</a:t>
              </a:r>
            </a:p>
            <a:p>
              <a:pPr algn="ctr">
                <a:buNone/>
              </a:pPr>
              <a:endParaRPr lang="en-US" sz="1600" dirty="0">
                <a:solidFill>
                  <a:srgbClr val="2E6B8A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A2630F4-8D26-6BFD-D613-914D3B421E5A}"/>
              </a:ext>
            </a:extLst>
          </p:cNvPr>
          <p:cNvSpPr txBox="1"/>
          <p:nvPr/>
        </p:nvSpPr>
        <p:spPr>
          <a:xfrm>
            <a:off x="56640" y="5835923"/>
            <a:ext cx="9062060" cy="461665"/>
          </a:xfrm>
          <a:prstGeom prst="rect">
            <a:avLst/>
          </a:prstGeom>
          <a:noFill/>
        </p:spPr>
        <p:txBody>
          <a:bodyPr wrap="square" lIns="137160" tIns="137160" rIns="137160" bIns="137160" rtlCol="0">
            <a:spAutoFit/>
          </a:bodyPr>
          <a:lstStyle/>
          <a:p>
            <a:r>
              <a:rPr lang="en-US" sz="1100" dirty="0"/>
              <a:t>[2]: TMO: Transparent Memory Offloading in Datacenters, ASPLOS’22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9AA7F-201E-7546-776A-E867A51DB62F}"/>
              </a:ext>
            </a:extLst>
          </p:cNvPr>
          <p:cNvSpPr txBox="1"/>
          <p:nvPr/>
        </p:nvSpPr>
        <p:spPr>
          <a:xfrm>
            <a:off x="0" y="4829084"/>
            <a:ext cx="11735987" cy="646331"/>
          </a:xfrm>
          <a:prstGeom prst="rect">
            <a:avLst/>
          </a:prstGeom>
          <a:solidFill>
            <a:srgbClr val="004A86"/>
          </a:solidFill>
          <a:ln>
            <a:noFill/>
          </a:ln>
        </p:spPr>
        <p:txBody>
          <a:bodyPr wrap="square" lIns="137160" tIns="137160" rIns="137160" bIns="137160" rtlCol="0" anchor="ctr" anchorCtr="0">
            <a:spAutoFit/>
          </a:bodyPr>
          <a:lstStyle/>
          <a:p>
            <a:pPr algn="ctr">
              <a:buNone/>
            </a:pPr>
            <a:r>
              <a:rPr lang="en-US" sz="2400" b="1" i="1" dirty="0">
                <a:solidFill>
                  <a:srgbClr val="FFFFFF"/>
                </a:solidFill>
              </a:rPr>
              <a:t>How to enable tiering of warm data?</a:t>
            </a:r>
          </a:p>
        </p:txBody>
      </p:sp>
    </p:spTree>
    <p:extLst>
      <p:ext uri="{BB962C8B-B14F-4D97-AF65-F5344CB8AC3E}">
        <p14:creationId xmlns:p14="http://schemas.microsoft.com/office/powerpoint/2010/main" val="102544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B6D67-4D29-AB11-1930-B1191D67B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993C-EEAE-B2B2-9F5A-A35EACAC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4" y="3358838"/>
            <a:ext cx="7766481" cy="97821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Hardware and Software Memory Tiers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DF797-0011-8623-57D0-40A04AE8EA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846C6-AB29-1ABE-9CEB-B970143AFE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9764" y="4341089"/>
            <a:ext cx="8002587" cy="140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A7A94"/>
                </a:solidFill>
              </a:rPr>
              <a:t>Tiers and the corresponding performance and TCO savings</a:t>
            </a:r>
          </a:p>
        </p:txBody>
      </p:sp>
    </p:spTree>
    <p:extLst>
      <p:ext uri="{BB962C8B-B14F-4D97-AF65-F5344CB8AC3E}">
        <p14:creationId xmlns:p14="http://schemas.microsoft.com/office/powerpoint/2010/main" val="384793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5D7E-C326-94D7-9358-CF8F7566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33" y="250791"/>
            <a:ext cx="10911840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Multiple Hardware and Compressed Tiers</a:t>
            </a:r>
          </a:p>
        </p:txBody>
      </p:sp>
      <p:sp>
        <p:nvSpPr>
          <p:cNvPr id="50" name="NCLabel50"/>
          <p:cNvSpPr txBox="1">
            <a:spLocks noGrp="1"/>
          </p:cNvSpPr>
          <p:nvPr/>
        </p:nvSpPr>
        <p:spPr>
          <a:xfrm>
            <a:off x="704747" y="3630990"/>
            <a:ext cx="6141981" cy="561530"/>
          </a:xfrm>
          <a:prstGeom prst="rect">
            <a:avLst/>
          </a:prstGeom>
          <a:noFill/>
        </p:spPr>
        <p:txBody>
          <a:bodyPr rtlCol="0" anchor="ctr">
            <a:noAutofit/>
          </a:bodyPr>
          <a:lstStyle/>
          <a:p>
            <a:r>
              <a:rPr lang="en-US" sz="2800" b="1" dirty="0">
                <a:solidFill>
                  <a:srgbClr val="555555"/>
                </a:solidFill>
              </a:rPr>
              <a:t>Hardware memory tiers:</a:t>
            </a:r>
          </a:p>
        </p:txBody>
      </p:sp>
      <p:sp>
        <p:nvSpPr>
          <p:cNvPr id="51" name="NCCard51"/>
          <p:cNvSpPr>
            <a:spLocks noGrp="1"/>
          </p:cNvSpPr>
          <p:nvPr/>
        </p:nvSpPr>
        <p:spPr>
          <a:xfrm>
            <a:off x="706645" y="4820999"/>
            <a:ext cx="2527300" cy="1270000"/>
          </a:xfrm>
          <a:prstGeom prst="roundRect">
            <a:avLst>
              <a:gd name="adj" fmla="val 20000"/>
            </a:avLst>
          </a:prstGeom>
          <a:solidFill>
            <a:srgbClr val="E8F2FF"/>
          </a:solidFill>
          <a:ln w="18000">
            <a:solidFill>
              <a:srgbClr val="0068B5"/>
            </a:solidFill>
          </a:ln>
        </p:spPr>
        <p:txBody>
          <a:bodyPr lIns="91440" tIns="457200" rIns="91440" bIns="91440" rtlCol="0" anchor="b"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0068B5"/>
                </a:solidFill>
              </a:rPr>
              <a:t>DRAM</a:t>
            </a:r>
          </a:p>
          <a:p>
            <a:pPr algn="ctr">
              <a:buNone/>
            </a:pPr>
            <a:r>
              <a:rPr lang="en-US" sz="1600" dirty="0">
                <a:solidFill>
                  <a:srgbClr val="4A5568"/>
                </a:solidFill>
              </a:rPr>
              <a:t>Fast Memory</a:t>
            </a:r>
          </a:p>
        </p:txBody>
      </p:sp>
      <p:sp>
        <p:nvSpPr>
          <p:cNvPr id="52" name="NCCard52"/>
          <p:cNvSpPr>
            <a:spLocks noGrp="1"/>
          </p:cNvSpPr>
          <p:nvPr/>
        </p:nvSpPr>
        <p:spPr>
          <a:xfrm>
            <a:off x="3504878" y="4820999"/>
            <a:ext cx="2527300" cy="1270000"/>
          </a:xfrm>
          <a:prstGeom prst="roundRect">
            <a:avLst>
              <a:gd name="adj" fmla="val 20000"/>
            </a:avLst>
          </a:prstGeom>
          <a:solidFill>
            <a:srgbClr val="E0FAFF"/>
          </a:solidFill>
          <a:ln w="18000">
            <a:solidFill>
              <a:srgbClr val="00C7FD"/>
            </a:solidFill>
          </a:ln>
        </p:spPr>
        <p:txBody>
          <a:bodyPr lIns="91440" tIns="457200" rIns="91440" bIns="91440" rtlCol="0" anchor="b"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00C7FD"/>
                </a:solidFill>
              </a:rPr>
              <a:t>HBM</a:t>
            </a:r>
          </a:p>
          <a:p>
            <a:pPr algn="ctr">
              <a:buNone/>
            </a:pPr>
            <a:r>
              <a:rPr lang="en-US" sz="1600" dirty="0">
                <a:solidFill>
                  <a:srgbClr val="4A5568"/>
                </a:solidFill>
              </a:rPr>
              <a:t>High Bandwidth Mem.</a:t>
            </a:r>
          </a:p>
        </p:txBody>
      </p:sp>
      <p:sp>
        <p:nvSpPr>
          <p:cNvPr id="53" name="NCCard53"/>
          <p:cNvSpPr>
            <a:spLocks noGrp="1"/>
          </p:cNvSpPr>
          <p:nvPr/>
        </p:nvSpPr>
        <p:spPr>
          <a:xfrm>
            <a:off x="6303111" y="4820999"/>
            <a:ext cx="2527300" cy="1270000"/>
          </a:xfrm>
          <a:prstGeom prst="roundRect">
            <a:avLst>
              <a:gd name="adj" fmla="val 20000"/>
            </a:avLst>
          </a:prstGeom>
          <a:solidFill>
            <a:srgbClr val="F3EEF8"/>
          </a:solidFill>
          <a:ln w="18000">
            <a:solidFill>
              <a:srgbClr val="8F5DA2"/>
            </a:solidFill>
          </a:ln>
        </p:spPr>
        <p:txBody>
          <a:bodyPr lIns="91440" tIns="457200" rIns="91440" bIns="91440" rtlCol="0" anchor="b"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8F5DA2"/>
                </a:solidFill>
              </a:rPr>
              <a:t>NVMM</a:t>
            </a:r>
          </a:p>
          <a:p>
            <a:pPr algn="ctr">
              <a:buNone/>
            </a:pPr>
            <a:r>
              <a:rPr lang="en-US" sz="1600" dirty="0">
                <a:solidFill>
                  <a:srgbClr val="4A5568"/>
                </a:solidFill>
              </a:rPr>
              <a:t>Non-Volatile Mem.</a:t>
            </a:r>
          </a:p>
        </p:txBody>
      </p:sp>
      <p:sp>
        <p:nvSpPr>
          <p:cNvPr id="54" name="NCCard54"/>
          <p:cNvSpPr>
            <a:spLocks noGrp="1"/>
          </p:cNvSpPr>
          <p:nvPr/>
        </p:nvSpPr>
        <p:spPr>
          <a:xfrm>
            <a:off x="9101345" y="4820999"/>
            <a:ext cx="2527300" cy="1270000"/>
          </a:xfrm>
          <a:prstGeom prst="roundRect">
            <a:avLst>
              <a:gd name="adj" fmla="val 20000"/>
            </a:avLst>
          </a:prstGeom>
          <a:solidFill>
            <a:srgbClr val="F1F6E8"/>
          </a:solidFill>
          <a:ln w="18000">
            <a:solidFill>
              <a:srgbClr val="8BAE46"/>
            </a:solidFill>
          </a:ln>
        </p:spPr>
        <p:txBody>
          <a:bodyPr lIns="91440" tIns="457200" rIns="91440" bIns="91440" rtlCol="0" anchor="b"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8BAE46"/>
                </a:solidFill>
              </a:rPr>
              <a:t>CXL Memory</a:t>
            </a:r>
          </a:p>
          <a:p>
            <a:pPr algn="ctr">
              <a:buNone/>
            </a:pPr>
            <a:r>
              <a:rPr lang="en-US" sz="1600" dirty="0">
                <a:solidFill>
                  <a:srgbClr val="4A5568"/>
                </a:solidFill>
              </a:rPr>
              <a:t>CXL-attached</a:t>
            </a:r>
          </a:p>
        </p:txBody>
      </p:sp>
      <p:pic>
        <p:nvPicPr>
          <p:cNvPr id="55" name="Graphic 55" descr="DRAM processor chip icon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9795" y="4922599"/>
            <a:ext cx="381000" cy="381000"/>
          </a:xfrm>
          <a:prstGeom prst="rect">
            <a:avLst/>
          </a:prstGeom>
        </p:spPr>
      </p:pic>
      <p:pic>
        <p:nvPicPr>
          <p:cNvPr id="56" name="Graphic 56" descr="HBM stacked layers icon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3795" y="4922599"/>
            <a:ext cx="381000" cy="381000"/>
          </a:xfrm>
          <a:prstGeom prst="rect">
            <a:avLst/>
          </a:prstGeom>
        </p:spPr>
      </p:pic>
      <p:pic>
        <p:nvPicPr>
          <p:cNvPr id="57" name="Graphic 57" descr="NVMM server/persistent storage icon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0495" y="4922599"/>
            <a:ext cx="381000" cy="381000"/>
          </a:xfrm>
          <a:prstGeom prst="rect">
            <a:avLst/>
          </a:prstGeom>
        </p:spPr>
      </p:pic>
      <p:pic>
        <p:nvPicPr>
          <p:cNvPr id="58" name="Graphic 58" descr="CXL link/interconnect icon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4495" y="4922599"/>
            <a:ext cx="381000" cy="381000"/>
          </a:xfrm>
          <a:prstGeom prst="rect">
            <a:avLst/>
          </a:prstGeom>
        </p:spPr>
      </p:pic>
      <p:sp>
        <p:nvSpPr>
          <p:cNvPr id="7" name="Card30"/>
          <p:cNvSpPr/>
          <p:nvPr/>
        </p:nvSpPr>
        <p:spPr>
          <a:xfrm>
            <a:off x="816638" y="2087252"/>
            <a:ext cx="2959100" cy="1284196"/>
          </a:xfrm>
          <a:prstGeom prst="roundRect">
            <a:avLst>
              <a:gd name="adj" fmla="val 8000"/>
            </a:avLst>
          </a:prstGeom>
          <a:solidFill>
            <a:srgbClr val="EBF0F5"/>
          </a:solidFill>
          <a:ln w="19050">
            <a:solidFill>
              <a:srgbClr val="2E6B8A"/>
            </a:solidFill>
          </a:ln>
        </p:spPr>
        <p:txBody>
          <a:bodyPr wrap="square" lIns="72000" tIns="54000" rIns="72000" bIns="54000" anchor="ctr"/>
          <a:lstStyle/>
          <a:p>
            <a:pPr algn="ctr">
              <a:buNone/>
            </a:pPr>
            <a:r>
              <a:rPr lang="en-US" sz="2400" b="1" dirty="0">
                <a:solidFill>
                  <a:srgbClr val="2E6B8A"/>
                </a:solidFill>
              </a:rPr>
              <a:t>Compression Algorithm</a:t>
            </a:r>
          </a:p>
          <a:p>
            <a:pPr algn="ctr">
              <a:buNone/>
            </a:pPr>
            <a:r>
              <a:rPr lang="en-US" sz="2000" dirty="0">
                <a:solidFill>
                  <a:srgbClr val="1B2A4A"/>
                </a:solidFill>
              </a:rPr>
              <a:t>Lz4, lzo, deflate, </a:t>
            </a:r>
            <a:r>
              <a:rPr lang="en-US" sz="2000" dirty="0" err="1">
                <a:solidFill>
                  <a:srgbClr val="1B2A4A"/>
                </a:solidFill>
              </a:rPr>
              <a:t>zstd</a:t>
            </a:r>
            <a:endParaRPr lang="en-US" sz="2000" dirty="0">
              <a:solidFill>
                <a:srgbClr val="1B2A4A"/>
              </a:solidFill>
            </a:endParaRPr>
          </a:p>
        </p:txBody>
      </p:sp>
      <p:sp>
        <p:nvSpPr>
          <p:cNvPr id="11" name="NCLabel50">
            <a:extLst>
              <a:ext uri="{FF2B5EF4-FFF2-40B4-BE49-F238E27FC236}">
                <a16:creationId xmlns:a16="http://schemas.microsoft.com/office/drawing/2014/main" id="{DF2097E8-4FAA-5209-F8C5-E1D5880CAE70}"/>
              </a:ext>
            </a:extLst>
          </p:cNvPr>
          <p:cNvSpPr txBox="1">
            <a:spLocks noGrp="1"/>
          </p:cNvSpPr>
          <p:nvPr/>
        </p:nvSpPr>
        <p:spPr>
          <a:xfrm>
            <a:off x="381933" y="1316073"/>
            <a:ext cx="6245890" cy="584834"/>
          </a:xfrm>
          <a:prstGeom prst="rect">
            <a:avLst/>
          </a:prstGeom>
          <a:noFill/>
        </p:spPr>
        <p:txBody>
          <a:bodyPr rtlCol="0" anchor="ctr">
            <a:noAutofit/>
          </a:bodyPr>
          <a:lstStyle/>
          <a:p>
            <a:r>
              <a:rPr lang="en-US" sz="2800" b="1" dirty="0">
                <a:solidFill>
                  <a:srgbClr val="555555"/>
                </a:solidFill>
              </a:rPr>
              <a:t>Zswap - A compressed memory tier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9A4D8B-2A9C-60B2-B5A3-44AC52FF029D}"/>
              </a:ext>
            </a:extLst>
          </p:cNvPr>
          <p:cNvGrpSpPr/>
          <p:nvPr/>
        </p:nvGrpSpPr>
        <p:grpSpPr>
          <a:xfrm>
            <a:off x="3879779" y="2098105"/>
            <a:ext cx="3965163" cy="1284196"/>
            <a:chOff x="1822106" y="2150331"/>
            <a:chExt cx="3965163" cy="1284196"/>
          </a:xfrm>
        </p:grpSpPr>
        <p:sp>
          <p:nvSpPr>
            <p:cNvPr id="13" name="Card31"/>
            <p:cNvSpPr/>
            <p:nvPr/>
          </p:nvSpPr>
          <p:spPr>
            <a:xfrm>
              <a:off x="2828169" y="2150331"/>
              <a:ext cx="2959100" cy="1284196"/>
            </a:xfrm>
            <a:prstGeom prst="roundRect">
              <a:avLst>
                <a:gd name="adj" fmla="val 8000"/>
              </a:avLst>
            </a:prstGeom>
            <a:solidFill>
              <a:srgbClr val="E8F5F2"/>
            </a:solidFill>
            <a:ln w="19050">
              <a:solidFill>
                <a:srgbClr val="1A9B8A"/>
              </a:solidFill>
            </a:ln>
          </p:spPr>
          <p:txBody>
            <a:bodyPr wrap="square" lIns="72000" tIns="54000" rIns="72000" bIns="54000" anchor="ctr"/>
            <a:lstStyle/>
            <a:p>
              <a:pPr algn="ctr">
                <a:buNone/>
              </a:pPr>
              <a:r>
                <a:rPr lang="en-US" sz="2400" b="1" dirty="0">
                  <a:solidFill>
                    <a:srgbClr val="1A9B8A"/>
                  </a:solidFill>
                </a:rPr>
                <a:t>Pool Allocator</a:t>
              </a:r>
            </a:p>
            <a:p>
              <a:pPr algn="ctr">
                <a:buNone/>
              </a:pPr>
              <a:r>
                <a:rPr lang="en-US" sz="2000" dirty="0">
                  <a:solidFill>
                    <a:srgbClr val="1B2A4A"/>
                  </a:solidFill>
                </a:rPr>
                <a:t>zbud, z3fold , zsmalloc</a:t>
              </a:r>
            </a:p>
          </p:txBody>
        </p:sp>
        <p:sp>
          <p:nvSpPr>
            <p:cNvPr id="14" name="Mult34">
              <a:extLst>
                <a:ext uri="{FF2B5EF4-FFF2-40B4-BE49-F238E27FC236}">
                  <a16:creationId xmlns:a16="http://schemas.microsoft.com/office/drawing/2014/main" id="{46C467A9-7E84-B4C1-40C8-238A8D996C78}"/>
                </a:ext>
              </a:extLst>
            </p:cNvPr>
            <p:cNvSpPr/>
            <p:nvPr/>
          </p:nvSpPr>
          <p:spPr>
            <a:xfrm>
              <a:off x="1822106" y="2321535"/>
              <a:ext cx="902022" cy="110213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algn="ctr">
                <a:buNone/>
              </a:pPr>
              <a:r>
                <a:rPr lang="en-US" sz="7200" dirty="0">
                  <a:solidFill>
                    <a:srgbClr val="1B2A4A"/>
                  </a:solidFill>
                </a:rPr>
                <a:t>×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961DF3-9EED-B164-E9A0-921F31347E74}"/>
              </a:ext>
            </a:extLst>
          </p:cNvPr>
          <p:cNvGrpSpPr/>
          <p:nvPr/>
        </p:nvGrpSpPr>
        <p:grpSpPr>
          <a:xfrm>
            <a:off x="943859" y="2078762"/>
            <a:ext cx="10608062" cy="2659808"/>
            <a:chOff x="595516" y="2056990"/>
            <a:chExt cx="10608062" cy="2659808"/>
          </a:xfrm>
        </p:grpSpPr>
        <p:sp>
          <p:nvSpPr>
            <p:cNvPr id="10" name="Mult34"/>
            <p:cNvSpPr/>
            <p:nvPr/>
          </p:nvSpPr>
          <p:spPr>
            <a:xfrm>
              <a:off x="7262950" y="2389742"/>
              <a:ext cx="1065630" cy="79293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algn="ctr">
                <a:buNone/>
              </a:pPr>
              <a:r>
                <a:rPr lang="en-US" sz="7200" dirty="0">
                  <a:solidFill>
                    <a:srgbClr val="1B2A4A"/>
                  </a:solidFill>
                </a:rPr>
                <a:t>×</a:t>
              </a:r>
            </a:p>
          </p:txBody>
        </p:sp>
        <p:sp>
          <p:nvSpPr>
            <p:cNvPr id="15" name="Card31">
              <a:extLst>
                <a:ext uri="{FF2B5EF4-FFF2-40B4-BE49-F238E27FC236}">
                  <a16:creationId xmlns:a16="http://schemas.microsoft.com/office/drawing/2014/main" id="{25B4AE2C-5AC4-99DB-28EB-39F2908DA25B}"/>
                </a:ext>
              </a:extLst>
            </p:cNvPr>
            <p:cNvSpPr/>
            <p:nvPr/>
          </p:nvSpPr>
          <p:spPr>
            <a:xfrm>
              <a:off x="8244478" y="2056990"/>
              <a:ext cx="2959100" cy="1284193"/>
            </a:xfrm>
            <a:prstGeom prst="roundRect">
              <a:avLst>
                <a:gd name="adj" fmla="val 80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1A9B8A"/>
              </a:solidFill>
            </a:ln>
          </p:spPr>
          <p:txBody>
            <a:bodyPr wrap="square" lIns="72000" tIns="54000" rIns="72000" bIns="54000" anchor="ctr"/>
            <a:lstStyle/>
            <a:p>
              <a:pPr algn="ctr">
                <a:buNone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Hardware Memory Tier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ECD8155F-B4C8-F08F-992F-FBCD18A60E0F}"/>
                </a:ext>
              </a:extLst>
            </p:cNvPr>
            <p:cNvSpPr/>
            <p:nvPr/>
          </p:nvSpPr>
          <p:spPr>
            <a:xfrm rot="16200000">
              <a:off x="5293844" y="-1158107"/>
              <a:ext cx="1176577" cy="10573234"/>
            </a:xfrm>
            <a:prstGeom prst="rightBrace">
              <a:avLst>
                <a:gd name="adj1" fmla="val 79342"/>
                <a:gd name="adj2" fmla="val 86137"/>
              </a:avLst>
            </a:prstGeom>
            <a:ln w="28575">
              <a:solidFill>
                <a:srgbClr val="00285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9D24CB-CFF3-B694-FD4D-47421F6BC1F0}"/>
              </a:ext>
            </a:extLst>
          </p:cNvPr>
          <p:cNvCxnSpPr>
            <a:cxnSpLocks/>
          </p:cNvCxnSpPr>
          <p:nvPr/>
        </p:nvCxnSpPr>
        <p:spPr>
          <a:xfrm>
            <a:off x="97971" y="3653590"/>
            <a:ext cx="11530674" cy="0"/>
          </a:xfrm>
          <a:prstGeom prst="line">
            <a:avLst/>
          </a:prstGeom>
          <a:ln w="57150">
            <a:solidFill>
              <a:schemeClr val="accent4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7119AA1-9F7D-DAA2-C750-0B6541CEFCFD}"/>
              </a:ext>
            </a:extLst>
          </p:cNvPr>
          <p:cNvSpPr txBox="1"/>
          <p:nvPr/>
        </p:nvSpPr>
        <p:spPr>
          <a:xfrm rot="16200000">
            <a:off x="-288202" y="2541294"/>
            <a:ext cx="1232841" cy="30777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Kernel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FDFF45-C9A5-D8F4-55F5-F68F52830397}"/>
              </a:ext>
            </a:extLst>
          </p:cNvPr>
          <p:cNvSpPr txBox="1"/>
          <p:nvPr/>
        </p:nvSpPr>
        <p:spPr>
          <a:xfrm rot="16200000">
            <a:off x="-492275" y="4996220"/>
            <a:ext cx="1655067" cy="30777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Hardware</a:t>
            </a:r>
          </a:p>
        </p:txBody>
      </p:sp>
      <p:sp>
        <p:nvSpPr>
          <p:cNvPr id="3" name="NCLabel50">
            <a:extLst>
              <a:ext uri="{FF2B5EF4-FFF2-40B4-BE49-F238E27FC236}">
                <a16:creationId xmlns:a16="http://schemas.microsoft.com/office/drawing/2014/main" id="{90EAC05B-167E-18B9-D26E-E4E65E7EE0CB}"/>
              </a:ext>
            </a:extLst>
          </p:cNvPr>
          <p:cNvSpPr txBox="1">
            <a:spLocks noGrp="1"/>
          </p:cNvSpPr>
          <p:nvPr/>
        </p:nvSpPr>
        <p:spPr>
          <a:xfrm>
            <a:off x="6926340" y="1345096"/>
            <a:ext cx="4883727" cy="5848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Distinct Compressed Tiers</a:t>
            </a:r>
          </a:p>
        </p:txBody>
      </p:sp>
    </p:spTree>
    <p:extLst>
      <p:ext uri="{BB962C8B-B14F-4D97-AF65-F5344CB8AC3E}">
        <p14:creationId xmlns:p14="http://schemas.microsoft.com/office/powerpoint/2010/main" val="24360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 animBg="1"/>
      <p:bldP spid="54" grpId="0" animBg="1"/>
      <p:bldP spid="7" grpId="0" animBg="1"/>
      <p:bldP spid="11" grpId="0"/>
      <p:bldP spid="24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2|7.6|4.6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intel_brand_light_dwnloaded">
  <a:themeElements>
    <a:clrScheme name="Custom 34">
      <a:dk1>
        <a:srgbClr val="000000"/>
      </a:dk1>
      <a:lt1>
        <a:srgbClr val="FFFFFF"/>
      </a:lt1>
      <a:dk2>
        <a:srgbClr val="004A86"/>
      </a:dk2>
      <a:lt2>
        <a:srgbClr val="E9E9E9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Intel">
      <a:majorFont>
        <a:latin typeface="IntelOne Display Light"/>
        <a:ea typeface="Helvetica Neue"/>
        <a:cs typeface="Helvetica Neue"/>
      </a:majorFont>
      <a:minorFont>
        <a:latin typeface="IntelOne Text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37160" tIns="137160" rIns="137160" bIns="137160"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37160" tIns="137160" rIns="137160" bIns="13716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Classic Tint 2">
      <a:srgbClr val="76CEFF"/>
    </a:custClr>
    <a:custClr name="Energy Tint 2">
      <a:srgbClr val="B4F0FF"/>
    </a:custClr>
    <a:custClr name="Carbon Tint 2">
      <a:srgbClr val="E9E9E9"/>
    </a:custClr>
    <a:custClr name="Steel Tint 2">
      <a:srgbClr val="B9D6E5"/>
    </a:custClr>
    <a:custClr name="Geode Tint 2">
      <a:srgbClr val="EEC3F7"/>
    </a:custClr>
    <a:custClr name="Moss Tint 2">
      <a:srgbClr val="D7F3A2"/>
    </a:custClr>
    <a:custClr name="Rust Tint 2">
      <a:srgbClr val="FFC599"/>
    </a:custClr>
    <a:custClr name="Cobalt Tint 2">
      <a:srgbClr val="98A1FF"/>
    </a:custClr>
    <a:custClr name="Coral Tint 2">
      <a:srgbClr val="FFB6B9"/>
    </a:custClr>
    <a:custClr name="white">
      <a:srgbClr val="FFFFFF"/>
    </a:custClr>
    <a:custClr name="Classic Tint 1">
      <a:srgbClr val="00A3F6"/>
    </a:custClr>
    <a:custClr name="Energy Tint 1">
      <a:srgbClr val="7BDEFF"/>
    </a:custClr>
    <a:custClr name="Carbon Tint 1">
      <a:srgbClr val="AEAEAE"/>
    </a:custClr>
    <a:custClr name="Steel Tint 1">
      <a:srgbClr val="86B3CA"/>
    </a:custClr>
    <a:custClr name="Geode Tint 1">
      <a:srgbClr val="CC94DA"/>
    </a:custClr>
    <a:custClr name="Moss Tint 1">
      <a:srgbClr val="B1D272"/>
    </a:custClr>
    <a:custClr name="Rust Tint 1">
      <a:srgbClr val="FF8F51"/>
    </a:custClr>
    <a:custClr name="Cobalt Tint 1">
      <a:srgbClr val="5B69FF"/>
    </a:custClr>
    <a:custClr name="Coral Tint 1">
      <a:srgbClr val="FF848A"/>
    </a:custClr>
    <a:custClr name="Daisy Tint 1">
      <a:srgbClr val="FFE17A"/>
    </a:custClr>
    <a:custClr name="Classic">
      <a:srgbClr val="0068B5"/>
    </a:custClr>
    <a:custClr name="Energy">
      <a:srgbClr val="00C7FD"/>
    </a:custClr>
    <a:custClr name="Carbon">
      <a:srgbClr val="808080"/>
    </a:custClr>
    <a:custClr name="Steel">
      <a:srgbClr val="548FAD"/>
    </a:custClr>
    <a:custClr name="Geode">
      <a:srgbClr val="8F5DA2"/>
    </a:custClr>
    <a:custClr name="Moss">
      <a:srgbClr val="8BAE46"/>
    </a:custClr>
    <a:custClr name="Rust">
      <a:srgbClr val="E96115"/>
    </a:custClr>
    <a:custClr name="Cobalt">
      <a:srgbClr val="1E2EB8"/>
    </a:custClr>
    <a:custClr name="Coral">
      <a:srgbClr val="FF5662"/>
    </a:custClr>
    <a:custClr name="Daisy">
      <a:srgbClr val="FEC91B"/>
    </a:custClr>
    <a:custClr name="Classic Shade 1">
      <a:srgbClr val="004A86"/>
    </a:custClr>
    <a:custClr name="Energy Shade 1">
      <a:srgbClr val="0095CA"/>
    </a:custClr>
    <a:custClr name="Carbon Shade 1">
      <a:srgbClr val="525252"/>
    </a:custClr>
    <a:custClr name="Steel Shade 1">
      <a:srgbClr val="41728A"/>
    </a:custClr>
    <a:custClr name="Geode Shade 1">
      <a:srgbClr val="653171"/>
    </a:custClr>
    <a:custClr name="Moss Shade 1">
      <a:srgbClr val="708541"/>
    </a:custClr>
    <a:custClr name="Rust Shade 1">
      <a:srgbClr val="B24501"/>
    </a:custClr>
    <a:custClr name="Cobalt Shade 1">
      <a:srgbClr val="000F8A"/>
    </a:custClr>
    <a:custClr name="Coral Shade 1">
      <a:srgbClr val="C81326"/>
    </a:custClr>
    <a:custClr name="Daisy Shade 1">
      <a:srgbClr val="EDB200"/>
    </a:custClr>
    <a:custClr name="Classic Shade 2">
      <a:srgbClr val="00285A"/>
    </a:custClr>
    <a:custClr name="Energy Shade 2">
      <a:srgbClr val="005B85"/>
    </a:custClr>
    <a:custClr name="Carbon Shade 2">
      <a:srgbClr val="262626"/>
    </a:custClr>
    <a:custClr name="Steel Shade 2">
      <a:srgbClr val="183544"/>
    </a:custClr>
    <a:custClr name="black">
      <a:srgbClr val="000000"/>
    </a:custClr>
    <a:custClr name="Moss Shade 2">
      <a:srgbClr val="515A3D"/>
    </a:custClr>
    <a:custClr name="black">
      <a:srgbClr val="000000"/>
    </a:custClr>
    <a:custClr name="Cobalt Shade 2">
      <a:srgbClr val="000864"/>
    </a:custClr>
    <a:custClr name="black">
      <a:srgbClr val="000000"/>
    </a:custClr>
    <a:custClr name="Daisy Shade 2">
      <a:srgbClr val="C98F00"/>
    </a:custClr>
  </a:custClrLst>
  <a:extLst>
    <a:ext uri="{05A4C25C-085E-4340-85A3-A5531E510DB2}">
      <thm15:themeFamily xmlns:thm15="http://schemas.microsoft.com/office/thememl/2012/main" name="intel_brand_light_dwnloaded" id="{9C850E82-E55D-4EE1-A659-338EF8382C97}" vid="{B0DE9424-EB78-4D87-AAD4-F4A5F42E79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785e3d-fd83-4930-8eea-d97a22d09530}">
  <we:reference id="WA200010001" version="1.0.0.1" store="en-US" storeType="OMEX"/>
  <we:alternateReferences/>
  <we:properties>
    <we:property name="Microsoft.Office.CampaignId" value="&quot;none&quot;"/>
    <we:property name="claude.fileId" value="&quot;4181a789-2da2-4329-835f-212ed59fbf69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Purpose xmlns="f577acbf-5b0b-4b4f-9948-268e97f8d3a4">Informational</Document_x0020_Purpose>
    <Initiatives xmlns="f577acbf-5b0b-4b4f-9948-268e97f8d3a4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401524DC532D42A0E0ED886331A72B" ma:contentTypeVersion="13" ma:contentTypeDescription="Create a new document." ma:contentTypeScope="" ma:versionID="d936d863d335d354da51eb78ca1ae338">
  <xsd:schema xmlns:xsd="http://www.w3.org/2001/XMLSchema" xmlns:xs="http://www.w3.org/2001/XMLSchema" xmlns:p="http://schemas.microsoft.com/office/2006/metadata/properties" xmlns:ns2="f577acbf-5b0b-4b4f-9948-268e97f8d3a4" xmlns:ns3="b1e4d6ee-9f6f-43f8-a618-24f3d84da28f" targetNamespace="http://schemas.microsoft.com/office/2006/metadata/properties" ma:root="true" ma:fieldsID="5fbac08d56b1b04aa33acbc31e882ce9" ns2:_="" ns3:_="">
    <xsd:import namespace="f577acbf-5b0b-4b4f-9948-268e97f8d3a4"/>
    <xsd:import namespace="b1e4d6ee-9f6f-43f8-a618-24f3d84da2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Document_x0020_Purpose" minOccurs="0"/>
                <xsd:element ref="ns2:Initiative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7acbf-5b0b-4b4f-9948-268e97f8d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ocument_x0020_Purpose" ma:index="14" nillable="true" ma:displayName="Document Purpose" ma:default="Informational" ma:format="Dropdown" ma:internalName="Document_x0020_Purpose">
      <xsd:simpleType>
        <xsd:restriction base="dms:Choice">
          <xsd:enumeration value="Informational"/>
          <xsd:enumeration value="Feature Spec"/>
          <xsd:enumeration value="Engineering Design"/>
          <xsd:enumeration value="Planning"/>
        </xsd:restriction>
      </xsd:simpleType>
    </xsd:element>
    <xsd:element name="Initiatives" ma:index="15" nillable="true" ma:displayName="Initiatives" ma:description="List of initiatives related to this document" ma:internalName="Initiativ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d-in MAU"/>
                    <xsd:enumeration value="Custom Functions"/>
                    <xsd:enumeration value="Data &amp; Analytics"/>
                    <xsd:enumeration value="DevEx: Portals &amp; Programs"/>
                    <xsd:enumeration value="DevEx: Tools &amp; Libraries"/>
                    <xsd:enumeration value="Engineering"/>
                    <xsd:enumeration value="Excel API"/>
                    <xsd:enumeration value="In-Market Support"/>
                    <xsd:enumeration value="Maker Access"/>
                    <xsd:enumeration value="SDX Runtime &amp; Partners"/>
                    <xsd:enumeration value="SDX Service Delivery"/>
                    <xsd:enumeration value="SDX API &amp; Pipeline"/>
                    <xsd:enumeration value="Shield &amp; OCE"/>
                  </xsd:restriction>
                </xsd:simpleType>
              </xsd:element>
            </xsd:sequence>
          </xsd:extension>
        </xsd:complexContent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4d6ee-9f6f-43f8-a618-24f3d84da2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1AFCC0-734A-4A90-A597-A1CB34860D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7AB1FA-2F28-4684-9230-02ACEB6C0B0A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f577acbf-5b0b-4b4f-9948-268e97f8d3a4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1e4d6ee-9f6f-43f8-a618-24f3d84da28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79EAE08-AAD0-49B9-BF66-164C225CC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7acbf-5b0b-4b4f-9948-268e97f8d3a4"/>
    <ds:schemaRef ds:uri="b1e4d6ee-9f6f-43f8-a618-24f3d84da2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intel_brand_light_dwnloaded</Template>
  <TotalTime>4868</TotalTime>
  <Words>940</Words>
  <Application>Microsoft Office PowerPoint</Application>
  <PresentationFormat>Widescreen</PresentationFormat>
  <Paragraphs>262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Aptos</vt:lpstr>
      <vt:lpstr>Arial</vt:lpstr>
      <vt:lpstr>Calibri</vt:lpstr>
      <vt:lpstr>Cambria Math</vt:lpstr>
      <vt:lpstr>IntelOne Display Light</vt:lpstr>
      <vt:lpstr>IntelOne Display Regular</vt:lpstr>
      <vt:lpstr>IntelOne Text</vt:lpstr>
      <vt:lpstr>IntelOne Text Medium</vt:lpstr>
      <vt:lpstr>Nunito Sans Light</vt:lpstr>
      <vt:lpstr>Segoe UI</vt:lpstr>
      <vt:lpstr>Times New Roman</vt:lpstr>
      <vt:lpstr>Wingdings</vt:lpstr>
      <vt:lpstr>intel_brand_light_dwnloaded</vt:lpstr>
      <vt:lpstr>TierScape: Harnessing Multiple Compressed Tiers to Tame Server Memory TCO</vt:lpstr>
      <vt:lpstr>PowerPoint Presentation</vt:lpstr>
      <vt:lpstr>Outline</vt:lpstr>
      <vt:lpstr>Memory Total Cost of Ownership (TCO) Problem</vt:lpstr>
      <vt:lpstr>The Memory TCO Problem</vt:lpstr>
      <vt:lpstr>PowerPoint Presentation</vt:lpstr>
      <vt:lpstr>Limitations of Current Tiering</vt:lpstr>
      <vt:lpstr>Hardware and Software Memory Tiers</vt:lpstr>
      <vt:lpstr>Multiple Hardware and Compressed Tiers</vt:lpstr>
      <vt:lpstr>Tier Characterization: Latency vs. TCO – Given a Workload</vt:lpstr>
      <vt:lpstr>TierScape - Models</vt:lpstr>
      <vt:lpstr>Placement Models – Waterfall Model</vt:lpstr>
      <vt:lpstr>Placement Models – Analytical Model (AM)</vt:lpstr>
      <vt:lpstr>Analytical Model – User Tunable Parameter</vt:lpstr>
      <vt:lpstr>Implementation &amp; Evaluation</vt:lpstr>
      <vt:lpstr>TierScape Implementation</vt:lpstr>
      <vt:lpstr>Evaluation – Tiers Combination</vt:lpstr>
      <vt:lpstr>Results: TCO Savings vs. Perf. Slowdown (Memcached)</vt:lpstr>
      <vt:lpstr>Evaluation – 4-Tier – Memcached</vt:lpstr>
      <vt:lpstr>Conclusion and Future Work</vt:lpstr>
      <vt:lpstr>Conclusion</vt:lpstr>
      <vt:lpstr>Future Work </vt:lpstr>
      <vt:lpstr>Thank you for attending!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Kumar, Sandeep4</cp:lastModifiedBy>
  <cp:revision>16</cp:revision>
  <dcterms:created xsi:type="dcterms:W3CDTF">2018-06-07T21:39:02Z</dcterms:created>
  <dcterms:modified xsi:type="dcterms:W3CDTF">2026-05-13T06:33:01Z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0x010100CD401524DC532D42A0E0ED886331A72B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t-dahop@microsoft.com</vt:lpwstr>
  </property>
  <property fmtid="{D5CDD505-2E9C-101B-9397-08002B2CF9AE}" pid="6" name="MSIP_Label_f42aa342-8706-4288-bd11-ebb85995028c_SetDate">
    <vt:lpwstr>2018-06-18T13:45:27.3782680Z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